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60" r:id="rId7"/>
    <p:sldId id="295" r:id="rId8"/>
    <p:sldId id="296" r:id="rId9"/>
    <p:sldId id="298" r:id="rId10"/>
    <p:sldId id="299" r:id="rId11"/>
    <p:sldId id="306" r:id="rId12"/>
    <p:sldId id="307" r:id="rId13"/>
    <p:sldId id="305" r:id="rId14"/>
    <p:sldId id="300" r:id="rId15"/>
    <p:sldId id="301" r:id="rId16"/>
    <p:sldId id="302" r:id="rId17"/>
    <p:sldId id="303" r:id="rId18"/>
    <p:sldId id="304" r:id="rId19"/>
    <p:sldId id="308" r:id="rId20"/>
    <p:sldId id="309" r:id="rId21"/>
    <p:sldId id="311" r:id="rId22"/>
    <p:sldId id="313" r:id="rId23"/>
    <p:sldId id="310" r:id="rId24"/>
    <p:sldId id="312" r:id="rId25"/>
    <p:sldId id="274" r:id="rId26"/>
  </p:sldIdLst>
  <p:sldSz cx="12192000" cy="6858000"/>
  <p:notesSz cx="6858000" cy="9144000"/>
  <p:embeddedFontLst>
    <p:embeddedFont>
      <p:font typeface="Proxima Nova Black" panose="020B0604020202020204" charset="0"/>
      <p:bold r:id="rId27"/>
    </p:embeddedFont>
    <p:embeddedFont>
      <p:font typeface="Calibri" panose="020F0502020204030204" pitchFamily="34" charset="0"/>
      <p:regular r:id="rId28"/>
      <p:bold r:id="rId29"/>
      <p:italic r:id="rId30"/>
      <p:boldItalic r:id="rId31"/>
    </p:embeddedFont>
    <p:embeddedFont>
      <p:font typeface="Open Sans" panose="020B060402020202020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957" autoAdjust="0"/>
  </p:normalViewPr>
  <p:slideViewPr>
    <p:cSldViewPr snapToGrid="0">
      <p:cViewPr>
        <p:scale>
          <a:sx n="88" d="100"/>
          <a:sy n="88" d="100"/>
        </p:scale>
        <p:origin x="494"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8.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valentinog.com/blog/typescript/" TargetMode="External"/><Relationship Id="rId2" Type="http://schemas.openxmlformats.org/officeDocument/2006/relationships/hyperlink" Target="https://www.typescriptlang.org/" TargetMode="External"/><Relationship Id="rId1" Type="http://schemas.openxmlformats.org/officeDocument/2006/relationships/slideLayout" Target="../slideLayouts/slideLayout6.xml"/><Relationship Id="rId6" Type="http://schemas.openxmlformats.org/officeDocument/2006/relationships/hyperlink" Target="https://www.educba.com/typescript-type-vs-interface/" TargetMode="External"/><Relationship Id="rId5" Type="http://schemas.openxmlformats.org/officeDocument/2006/relationships/hyperlink" Target="https://medium.com/" TargetMode="External"/><Relationship Id="rId4" Type="http://schemas.openxmlformats.org/officeDocument/2006/relationships/hyperlink" Target="https://www.tutorialspoint.com/typescript/index.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23" y="1439465"/>
            <a:ext cx="12390783" cy="6683071"/>
          </a:xfrm>
        </p:spPr>
        <p:txBody>
          <a:bodyPr/>
          <a:lstStyle/>
          <a:p>
            <a:r>
              <a:rPr lang="en-US" dirty="0" smtClean="0">
                <a:latin typeface="Proxima Nova Black" panose="02000506030000020004" pitchFamily="2" charset="0"/>
              </a:rPr>
              <a:t>TYPESCRIPT</a:t>
            </a:r>
            <a:br>
              <a:rPr lang="en-US" dirty="0" smtClean="0">
                <a:latin typeface="Proxima Nova Black" panose="02000506030000020004" pitchFamily="2" charset="0"/>
              </a:rPr>
            </a:b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TELYACHY VADYM</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VARIABLES DECLARATION IN </a:t>
            </a:r>
            <a:r>
              <a:rPr lang="en-US" sz="4000" dirty="0" smtClean="0">
                <a:solidFill>
                  <a:srgbClr val="FF0000"/>
                </a:solidFill>
              </a:rPr>
              <a:t>TS</a:t>
            </a:r>
            <a:r>
              <a:rPr lang="en-US" sz="2800" dirty="0" smtClean="0"/>
              <a:t/>
            </a:r>
            <a:br>
              <a:rPr lang="en-US" sz="2800" dirty="0" smtClean="0"/>
            </a:br>
            <a:endParaRPr lang="en-US" sz="2800" dirty="0"/>
          </a:p>
        </p:txBody>
      </p:sp>
      <p:sp>
        <p:nvSpPr>
          <p:cNvPr id="9" name="TextBox 8"/>
          <p:cNvSpPr txBox="1"/>
          <p:nvPr/>
        </p:nvSpPr>
        <p:spPr>
          <a:xfrm>
            <a:off x="3393669" y="910105"/>
            <a:ext cx="5309412" cy="400110"/>
          </a:xfrm>
          <a:prstGeom prst="rect">
            <a:avLst/>
          </a:prstGeom>
          <a:noFill/>
        </p:spPr>
        <p:txBody>
          <a:bodyPr wrap="square" rtlCol="0">
            <a:spAutoFit/>
          </a:bodyPr>
          <a:lstStyle/>
          <a:p>
            <a:r>
              <a:rPr lang="en-US" sz="2000" dirty="0" smtClean="0"/>
              <a:t>Variables in TS must follow JS naming rules.</a:t>
            </a:r>
            <a:endParaRPr lang="en-US" sz="2000" dirty="0"/>
          </a:p>
        </p:txBody>
      </p:sp>
      <p:pic>
        <p:nvPicPr>
          <p:cNvPr id="3" name="Рисунок 2"/>
          <p:cNvPicPr>
            <a:picLocks noChangeAspect="1"/>
          </p:cNvPicPr>
          <p:nvPr/>
        </p:nvPicPr>
        <p:blipFill>
          <a:blip r:embed="rId2"/>
          <a:stretch>
            <a:fillRect/>
          </a:stretch>
        </p:blipFill>
        <p:spPr>
          <a:xfrm>
            <a:off x="171386" y="2067861"/>
            <a:ext cx="6889077" cy="3886537"/>
          </a:xfrm>
          <a:prstGeom prst="rect">
            <a:avLst/>
          </a:prstGeom>
        </p:spPr>
      </p:pic>
      <p:sp>
        <p:nvSpPr>
          <p:cNvPr id="4" name="TextBox 3"/>
          <p:cNvSpPr txBox="1"/>
          <p:nvPr/>
        </p:nvSpPr>
        <p:spPr>
          <a:xfrm>
            <a:off x="7294997" y="2277747"/>
            <a:ext cx="4580934" cy="1200329"/>
          </a:xfrm>
          <a:prstGeom prst="rect">
            <a:avLst/>
          </a:prstGeom>
          <a:noFill/>
        </p:spPr>
        <p:txBody>
          <a:bodyPr wrap="none" rtlCol="0">
            <a:spAutoFit/>
          </a:bodyPr>
          <a:lstStyle/>
          <a:p>
            <a:r>
              <a:rPr lang="en-US" dirty="0" err="1"/>
              <a:t>var</a:t>
            </a:r>
            <a:r>
              <a:rPr lang="en-US" dirty="0"/>
              <a:t> </a:t>
            </a:r>
            <a:r>
              <a:rPr lang="en-US" dirty="0" err="1"/>
              <a:t>name:string</a:t>
            </a:r>
            <a:r>
              <a:rPr lang="en-US" dirty="0"/>
              <a:t> = ”</a:t>
            </a:r>
            <a:r>
              <a:rPr lang="en-US" dirty="0" err="1"/>
              <a:t>mary</a:t>
            </a:r>
            <a:r>
              <a:rPr lang="en-US" dirty="0" smtClean="0"/>
              <a:t>”</a:t>
            </a:r>
            <a:r>
              <a:rPr lang="uk-UA" dirty="0" smtClean="0"/>
              <a:t> </a:t>
            </a:r>
            <a:r>
              <a:rPr lang="en-US" dirty="0" smtClean="0">
                <a:sym typeface="Wingdings" panose="05000000000000000000" pitchFamily="2" charset="2"/>
              </a:rPr>
              <a:t> string,”</a:t>
            </a:r>
            <a:r>
              <a:rPr lang="en-US" dirty="0" err="1" smtClean="0">
                <a:sym typeface="Wingdings" panose="05000000000000000000" pitchFamily="2" charset="2"/>
              </a:rPr>
              <a:t>mary</a:t>
            </a:r>
            <a:r>
              <a:rPr lang="en-US" dirty="0" smtClean="0">
                <a:sym typeface="Wingdings" panose="05000000000000000000" pitchFamily="2" charset="2"/>
              </a:rPr>
              <a:t>”</a:t>
            </a:r>
            <a:endParaRPr lang="en-US" dirty="0">
              <a:sym typeface="Wingdings" panose="05000000000000000000" pitchFamily="2" charset="2"/>
            </a:endParaRPr>
          </a:p>
          <a:p>
            <a:r>
              <a:rPr lang="en-US" dirty="0" err="1">
                <a:sym typeface="Wingdings" panose="05000000000000000000" pitchFamily="2" charset="2"/>
              </a:rPr>
              <a:t>var</a:t>
            </a:r>
            <a:r>
              <a:rPr lang="en-US" dirty="0">
                <a:sym typeface="Wingdings" panose="05000000000000000000" pitchFamily="2" charset="2"/>
              </a:rPr>
              <a:t> </a:t>
            </a:r>
            <a:r>
              <a:rPr lang="en-US" dirty="0" err="1">
                <a:sym typeface="Wingdings" panose="05000000000000000000" pitchFamily="2" charset="2"/>
              </a:rPr>
              <a:t>name:string</a:t>
            </a:r>
            <a:r>
              <a:rPr lang="en-US" dirty="0" smtClean="0">
                <a:sym typeface="Wingdings" panose="05000000000000000000" pitchFamily="2" charset="2"/>
              </a:rPr>
              <a:t>;  </a:t>
            </a:r>
            <a:r>
              <a:rPr lang="en-US" dirty="0" err="1" smtClean="0">
                <a:sym typeface="Wingdings" panose="05000000000000000000" pitchFamily="2" charset="2"/>
              </a:rPr>
              <a:t>string,undefined</a:t>
            </a:r>
            <a:endParaRPr lang="en-US" dirty="0" smtClean="0">
              <a:sym typeface="Wingdings" panose="05000000000000000000" pitchFamily="2" charset="2"/>
            </a:endParaRPr>
          </a:p>
          <a:p>
            <a:r>
              <a:rPr lang="en-US" dirty="0" err="1"/>
              <a:t>var</a:t>
            </a:r>
            <a:r>
              <a:rPr lang="en-US" dirty="0"/>
              <a:t> name = ”</a:t>
            </a:r>
            <a:r>
              <a:rPr lang="en-US" dirty="0" err="1"/>
              <a:t>mary</a:t>
            </a:r>
            <a:r>
              <a:rPr lang="en-US" dirty="0" smtClean="0"/>
              <a:t>” </a:t>
            </a:r>
            <a:r>
              <a:rPr lang="en-US" dirty="0" smtClean="0">
                <a:sym typeface="Wingdings" panose="05000000000000000000" pitchFamily="2" charset="2"/>
              </a:rPr>
              <a:t> string*,”</a:t>
            </a:r>
            <a:r>
              <a:rPr lang="en-US" dirty="0" err="1" smtClean="0">
                <a:sym typeface="Wingdings" panose="05000000000000000000" pitchFamily="2" charset="2"/>
              </a:rPr>
              <a:t>mary</a:t>
            </a:r>
            <a:r>
              <a:rPr lang="en-US" dirty="0" smtClean="0">
                <a:sym typeface="Wingdings" panose="05000000000000000000" pitchFamily="2" charset="2"/>
              </a:rPr>
              <a:t>”</a:t>
            </a:r>
          </a:p>
          <a:p>
            <a:r>
              <a:rPr lang="en-US" dirty="0" err="1"/>
              <a:t>var</a:t>
            </a:r>
            <a:r>
              <a:rPr lang="en-US" dirty="0"/>
              <a:t> name</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any,undefined</a:t>
            </a:r>
            <a:endParaRPr lang="en-US" dirty="0"/>
          </a:p>
        </p:txBody>
      </p:sp>
      <p:sp>
        <p:nvSpPr>
          <p:cNvPr id="10" name="TextBox 9"/>
          <p:cNvSpPr txBox="1"/>
          <p:nvPr/>
        </p:nvSpPr>
        <p:spPr>
          <a:xfrm>
            <a:off x="7294997" y="4445608"/>
            <a:ext cx="4580934" cy="1754326"/>
          </a:xfrm>
          <a:prstGeom prst="rect">
            <a:avLst/>
          </a:prstGeom>
          <a:noFill/>
        </p:spPr>
        <p:txBody>
          <a:bodyPr wrap="square" rtlCol="0">
            <a:spAutoFit/>
          </a:bodyPr>
          <a:lstStyle/>
          <a:p>
            <a:r>
              <a:rPr lang="en-US" b="1" dirty="0" smtClean="0"/>
              <a:t>NOTE</a:t>
            </a:r>
            <a:r>
              <a:rPr lang="en-US" dirty="0" smtClean="0"/>
              <a:t>: </a:t>
            </a:r>
            <a:r>
              <a:rPr lang="en-US" dirty="0" err="1"/>
              <a:t>TypeScript</a:t>
            </a:r>
            <a:r>
              <a:rPr lang="en-US" dirty="0"/>
              <a:t> compiler will generate errors, if we attempt to assign a value to a variable that is not of the same </a:t>
            </a:r>
            <a:r>
              <a:rPr lang="en-US" dirty="0" smtClean="0"/>
              <a:t>type.</a:t>
            </a:r>
          </a:p>
          <a:p>
            <a:r>
              <a:rPr lang="en-US" dirty="0" err="1"/>
              <a:t>var</a:t>
            </a:r>
            <a:r>
              <a:rPr lang="en-US" dirty="0"/>
              <a:t> </a:t>
            </a:r>
            <a:r>
              <a:rPr lang="en-US" dirty="0" err="1"/>
              <a:t>num:number</a:t>
            </a:r>
            <a:r>
              <a:rPr lang="en-US" dirty="0"/>
              <a:t> = "hello"     </a:t>
            </a:r>
            <a:endParaRPr lang="en-US" dirty="0" smtClean="0"/>
          </a:p>
          <a:p>
            <a:r>
              <a:rPr lang="en-US" dirty="0" smtClean="0"/>
              <a:t>// </a:t>
            </a:r>
            <a:r>
              <a:rPr lang="en-US" dirty="0"/>
              <a:t>will result in a compilation error</a:t>
            </a:r>
          </a:p>
          <a:p>
            <a:endParaRPr lang="en-US" dirty="0"/>
          </a:p>
        </p:txBody>
      </p:sp>
    </p:spTree>
    <p:extLst>
      <p:ext uri="{BB962C8B-B14F-4D97-AF65-F5344CB8AC3E}">
        <p14:creationId xmlns:p14="http://schemas.microsoft.com/office/powerpoint/2010/main" val="1608882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537" y="277257"/>
            <a:ext cx="5784586" cy="757646"/>
          </a:xfrm>
        </p:spPr>
        <p:txBody>
          <a:bodyPr/>
          <a:lstStyle/>
          <a:p>
            <a:pPr algn="ctr">
              <a:lnSpc>
                <a:spcPct val="100000"/>
              </a:lnSpc>
            </a:pPr>
            <a:r>
              <a:rPr lang="en-US" sz="4000" dirty="0" smtClean="0"/>
              <a:t>TYPE ASSERTION IN </a:t>
            </a:r>
            <a:r>
              <a:rPr lang="en-US" sz="4000" dirty="0" smtClean="0">
                <a:solidFill>
                  <a:srgbClr val="FF0000"/>
                </a:solidFill>
              </a:rPr>
              <a:t>TS</a:t>
            </a:r>
            <a:r>
              <a:rPr lang="en-US" sz="2800" dirty="0" smtClean="0"/>
              <a:t/>
            </a:r>
            <a:br>
              <a:rPr lang="en-US" sz="2800" dirty="0" smtClean="0"/>
            </a:br>
            <a:endParaRPr lang="en-US" sz="2800" dirty="0"/>
          </a:p>
        </p:txBody>
      </p:sp>
      <p:sp>
        <p:nvSpPr>
          <p:cNvPr id="9" name="TextBox 8"/>
          <p:cNvSpPr txBox="1"/>
          <p:nvPr/>
        </p:nvSpPr>
        <p:spPr>
          <a:xfrm>
            <a:off x="302126" y="1153945"/>
            <a:ext cx="5245234" cy="5632311"/>
          </a:xfrm>
          <a:prstGeom prst="rect">
            <a:avLst/>
          </a:prstGeom>
          <a:noFill/>
        </p:spPr>
        <p:txBody>
          <a:bodyPr wrap="square" rtlCol="0">
            <a:spAutoFit/>
          </a:bodyPr>
          <a:lstStyle/>
          <a:p>
            <a:r>
              <a:rPr lang="en-US" sz="2000" dirty="0" err="1"/>
              <a:t>TypeScript</a:t>
            </a:r>
            <a:r>
              <a:rPr lang="en-US" sz="2000" dirty="0"/>
              <a:t> allows changing a variable from one type to another. </a:t>
            </a:r>
            <a:r>
              <a:rPr lang="en-US" sz="2000" dirty="0" err="1"/>
              <a:t>TypeScript</a:t>
            </a:r>
            <a:r>
              <a:rPr lang="en-US" sz="2000" dirty="0"/>
              <a:t> refers to this process as Type Assertion. The syntax is to put the target type between &lt; &gt; symbols and place it in front of the variable or expression</a:t>
            </a:r>
            <a:r>
              <a:rPr lang="en-US" sz="2000" dirty="0" smtClean="0"/>
              <a:t>.</a:t>
            </a:r>
            <a:endParaRPr lang="uk-UA" sz="2000" dirty="0" smtClean="0"/>
          </a:p>
          <a:p>
            <a:endParaRPr lang="uk-UA" sz="2000" dirty="0"/>
          </a:p>
          <a:p>
            <a:endParaRPr lang="uk-UA" sz="2000" dirty="0" smtClean="0"/>
          </a:p>
          <a:p>
            <a:endParaRPr lang="en-US" sz="2000" dirty="0"/>
          </a:p>
          <a:p>
            <a:r>
              <a:rPr lang="en-US" sz="2000" dirty="0" smtClean="0"/>
              <a:t>On compiling we will get next code:</a:t>
            </a:r>
          </a:p>
          <a:p>
            <a:endParaRPr lang="en-US" sz="2000" dirty="0"/>
          </a:p>
          <a:p>
            <a:endParaRPr lang="en-US" sz="2000" dirty="0" smtClean="0"/>
          </a:p>
          <a:p>
            <a:endParaRPr lang="en-US" sz="2000" dirty="0" smtClean="0"/>
          </a:p>
          <a:p>
            <a:r>
              <a:rPr lang="en-US" sz="2000" dirty="0" smtClean="0"/>
              <a:t>And str2 will be string</a:t>
            </a:r>
            <a:r>
              <a:rPr lang="en-US" sz="2000" dirty="0"/>
              <a:t>, because “type assertions” are purely a compile time construct and a way for you to provide hints to the compiler on how you want your code to be analyzed.</a:t>
            </a:r>
            <a:endParaRPr lang="uk-UA" sz="2000" dirty="0"/>
          </a:p>
        </p:txBody>
      </p:sp>
      <p:pic>
        <p:nvPicPr>
          <p:cNvPr id="5" name="Рисунок 4"/>
          <p:cNvPicPr>
            <a:picLocks noChangeAspect="1"/>
          </p:cNvPicPr>
          <p:nvPr/>
        </p:nvPicPr>
        <p:blipFill>
          <a:blip r:embed="rId2"/>
          <a:stretch>
            <a:fillRect/>
          </a:stretch>
        </p:blipFill>
        <p:spPr>
          <a:xfrm>
            <a:off x="628720" y="3192301"/>
            <a:ext cx="4656223" cy="571550"/>
          </a:xfrm>
          <a:prstGeom prst="rect">
            <a:avLst/>
          </a:prstGeom>
        </p:spPr>
      </p:pic>
      <p:pic>
        <p:nvPicPr>
          <p:cNvPr id="6" name="Рисунок 5"/>
          <p:cNvPicPr>
            <a:picLocks noChangeAspect="1"/>
          </p:cNvPicPr>
          <p:nvPr/>
        </p:nvPicPr>
        <p:blipFill>
          <a:blip r:embed="rId3"/>
          <a:stretch>
            <a:fillRect/>
          </a:stretch>
        </p:blipFill>
        <p:spPr>
          <a:xfrm>
            <a:off x="1428888" y="4341841"/>
            <a:ext cx="3055885" cy="723963"/>
          </a:xfrm>
          <a:prstGeom prst="rect">
            <a:avLst/>
          </a:prstGeom>
        </p:spPr>
      </p:pic>
      <p:sp>
        <p:nvSpPr>
          <p:cNvPr id="11" name="Заголовок 1"/>
          <p:cNvSpPr txBox="1">
            <a:spLocks/>
          </p:cNvSpPr>
          <p:nvPr/>
        </p:nvSpPr>
        <p:spPr>
          <a:xfrm>
            <a:off x="6175717" y="277257"/>
            <a:ext cx="5784586"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4000" dirty="0" smtClean="0"/>
              <a:t>INFERRED TYPING IN </a:t>
            </a:r>
            <a:r>
              <a:rPr lang="en-US" sz="4000" dirty="0" smtClean="0">
                <a:solidFill>
                  <a:srgbClr val="FF0000"/>
                </a:solidFill>
              </a:rPr>
              <a:t>TS</a:t>
            </a:r>
            <a:endParaRPr lang="en-US" sz="2800" dirty="0"/>
          </a:p>
        </p:txBody>
      </p:sp>
      <p:sp>
        <p:nvSpPr>
          <p:cNvPr id="12" name="TextBox 11"/>
          <p:cNvSpPr txBox="1"/>
          <p:nvPr/>
        </p:nvSpPr>
        <p:spPr>
          <a:xfrm>
            <a:off x="6411705" y="1519705"/>
            <a:ext cx="5245234" cy="4093428"/>
          </a:xfrm>
          <a:prstGeom prst="rect">
            <a:avLst/>
          </a:prstGeom>
          <a:noFill/>
        </p:spPr>
        <p:txBody>
          <a:bodyPr wrap="square" rtlCol="0">
            <a:spAutoFit/>
          </a:bodyPr>
          <a:lstStyle/>
          <a:p>
            <a:r>
              <a:rPr lang="en-US" sz="2000" dirty="0" err="1"/>
              <a:t>TypeScript</a:t>
            </a:r>
            <a:r>
              <a:rPr lang="en-US" sz="2000" dirty="0"/>
              <a:t> encourages declaring a variable without a type. In such cases, the compiler will determine the type of the variable on the basis of the value assigned to it. </a:t>
            </a:r>
            <a:r>
              <a:rPr lang="en-US" sz="2000" dirty="0" err="1"/>
              <a:t>TypeScript</a:t>
            </a:r>
            <a:r>
              <a:rPr lang="en-US" sz="2000" dirty="0"/>
              <a:t> will find the first usage of the variable within the code, determine the type to which it has been initially set and then assume the same type for this variable in the rest of your code block</a:t>
            </a:r>
            <a:r>
              <a:rPr lang="en-US" sz="2000" dirty="0" smtClean="0"/>
              <a:t>.</a:t>
            </a:r>
          </a:p>
          <a:p>
            <a:endParaRPr lang="en-US" sz="2000" dirty="0"/>
          </a:p>
          <a:p>
            <a:endParaRPr lang="en-US" sz="2000" dirty="0" smtClean="0"/>
          </a:p>
          <a:p>
            <a:endParaRPr lang="en-US" sz="2000" dirty="0"/>
          </a:p>
          <a:p>
            <a:r>
              <a:rPr lang="en-US" sz="2000" dirty="0" smtClean="0"/>
              <a:t>On 3</a:t>
            </a:r>
            <a:r>
              <a:rPr lang="en-US" sz="2000" baseline="30000" dirty="0" smtClean="0"/>
              <a:t>rd</a:t>
            </a:r>
            <a:r>
              <a:rPr lang="en-US" sz="2000" dirty="0" smtClean="0"/>
              <a:t> line compiler will thrown an error:</a:t>
            </a:r>
            <a:endParaRPr lang="uk-UA" sz="2000" dirty="0" smtClean="0"/>
          </a:p>
        </p:txBody>
      </p:sp>
      <p:pic>
        <p:nvPicPr>
          <p:cNvPr id="7" name="Рисунок 6"/>
          <p:cNvPicPr>
            <a:picLocks noChangeAspect="1"/>
          </p:cNvPicPr>
          <p:nvPr/>
        </p:nvPicPr>
        <p:blipFill>
          <a:blip r:embed="rId4"/>
          <a:stretch>
            <a:fillRect/>
          </a:stretch>
        </p:blipFill>
        <p:spPr>
          <a:xfrm>
            <a:off x="7350156" y="4382027"/>
            <a:ext cx="3368332" cy="731583"/>
          </a:xfrm>
          <a:prstGeom prst="rect">
            <a:avLst/>
          </a:prstGeom>
        </p:spPr>
      </p:pic>
      <p:pic>
        <p:nvPicPr>
          <p:cNvPr id="8" name="Рисунок 7"/>
          <p:cNvPicPr>
            <a:picLocks noChangeAspect="1"/>
          </p:cNvPicPr>
          <p:nvPr/>
        </p:nvPicPr>
        <p:blipFill>
          <a:blip r:embed="rId5"/>
          <a:stretch>
            <a:fillRect/>
          </a:stretch>
        </p:blipFill>
        <p:spPr>
          <a:xfrm>
            <a:off x="5676517" y="5613133"/>
            <a:ext cx="6370872" cy="602032"/>
          </a:xfrm>
          <a:prstGeom prst="rect">
            <a:avLst/>
          </a:prstGeom>
        </p:spPr>
      </p:pic>
    </p:spTree>
    <p:extLst>
      <p:ext uri="{BB962C8B-B14F-4D97-AF65-F5344CB8AC3E}">
        <p14:creationId xmlns:p14="http://schemas.microsoft.com/office/powerpoint/2010/main" val="2266489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4093428"/>
          </a:xfrm>
          <a:prstGeom prst="rect">
            <a:avLst/>
          </a:prstGeom>
          <a:noFill/>
        </p:spPr>
        <p:txBody>
          <a:bodyPr wrap="square" rtlCol="0">
            <a:spAutoFit/>
          </a:bodyPr>
          <a:lstStyle/>
          <a:p>
            <a:r>
              <a:rPr lang="en-US" sz="2000" dirty="0"/>
              <a:t>Functions are the building blocks of readable, maintainable, and reusable code. A function is a set of statements to perform a specific task. Functions organize the program into logical blocks of code. Once defined, functions may be called to access code. This makes the code reusable</a:t>
            </a:r>
            <a:r>
              <a:rPr lang="en-US" sz="2000" dirty="0" smtClean="0"/>
              <a:t>.</a:t>
            </a:r>
          </a:p>
          <a:p>
            <a:r>
              <a:rPr lang="en-US" sz="2000" dirty="0" smtClean="0"/>
              <a:t>In </a:t>
            </a:r>
            <a:r>
              <a:rPr lang="en-US" sz="2000" dirty="0" err="1" smtClean="0"/>
              <a:t>TypeScript</a:t>
            </a:r>
            <a:r>
              <a:rPr lang="en-US" sz="2000" dirty="0"/>
              <a:t> </a:t>
            </a:r>
            <a:r>
              <a:rPr lang="en-US" sz="2000" dirty="0" smtClean="0"/>
              <a:t>a function </a:t>
            </a:r>
            <a:r>
              <a:rPr lang="en-US" sz="2000" dirty="0"/>
              <a:t>declaration tells the compiler about a function's name, return type, and parameters. A function definition provides the actual body of the </a:t>
            </a:r>
            <a:r>
              <a:rPr lang="en-US" sz="2000" dirty="0" smtClean="0"/>
              <a:t>function.</a:t>
            </a:r>
          </a:p>
          <a:p>
            <a:endParaRPr lang="en-US" sz="2000" dirty="0" smtClean="0"/>
          </a:p>
          <a:p>
            <a:r>
              <a:rPr lang="en-US" sz="2000" dirty="0"/>
              <a:t>We can add types to each of the parameters and then to the function itself to add a return type. </a:t>
            </a:r>
            <a:r>
              <a:rPr lang="en-US" sz="2000" dirty="0" err="1"/>
              <a:t>TypeScript</a:t>
            </a:r>
            <a:r>
              <a:rPr lang="en-US" sz="2000" dirty="0"/>
              <a:t> can figure the return type out by looking at the return statements, so we can also optionally leave this off in many cases</a:t>
            </a:r>
            <a:r>
              <a:rPr lang="en-US" sz="2000" dirty="0" smtClean="0"/>
              <a:t>.</a:t>
            </a:r>
            <a:endParaRPr lang="uk-UA" sz="2000" dirty="0" smtClean="0"/>
          </a:p>
          <a:p>
            <a:r>
              <a:rPr lang="en-US" sz="2000" dirty="0"/>
              <a:t/>
            </a:r>
            <a:br>
              <a:rPr lang="en-US" sz="2000" dirty="0"/>
            </a:br>
            <a:endParaRPr lang="en-US" sz="2000" dirty="0" smtClean="0"/>
          </a:p>
          <a:p>
            <a:endParaRPr lang="en-US" sz="2000" dirty="0"/>
          </a:p>
        </p:txBody>
      </p:sp>
      <p:pic>
        <p:nvPicPr>
          <p:cNvPr id="8" name="Рисунок 7"/>
          <p:cNvPicPr>
            <a:picLocks noChangeAspect="1"/>
          </p:cNvPicPr>
          <p:nvPr/>
        </p:nvPicPr>
        <p:blipFill>
          <a:blip r:embed="rId2"/>
          <a:stretch>
            <a:fillRect/>
          </a:stretch>
        </p:blipFill>
        <p:spPr>
          <a:xfrm>
            <a:off x="1022032" y="4164301"/>
            <a:ext cx="3718882" cy="579170"/>
          </a:xfrm>
          <a:prstGeom prst="rect">
            <a:avLst/>
          </a:prstGeom>
        </p:spPr>
      </p:pic>
      <p:pic>
        <p:nvPicPr>
          <p:cNvPr id="11" name="Рисунок 10"/>
          <p:cNvPicPr>
            <a:picLocks noChangeAspect="1"/>
          </p:cNvPicPr>
          <p:nvPr/>
        </p:nvPicPr>
        <p:blipFill>
          <a:blip r:embed="rId3"/>
          <a:stretch>
            <a:fillRect/>
          </a:stretch>
        </p:blipFill>
        <p:spPr>
          <a:xfrm>
            <a:off x="7703006" y="4164301"/>
            <a:ext cx="3381330" cy="579170"/>
          </a:xfrm>
          <a:prstGeom prst="rect">
            <a:avLst/>
          </a:prstGeom>
        </p:spPr>
      </p:pic>
      <p:sp>
        <p:nvSpPr>
          <p:cNvPr id="12" name="TextBox 11"/>
          <p:cNvSpPr txBox="1"/>
          <p:nvPr/>
        </p:nvSpPr>
        <p:spPr>
          <a:xfrm>
            <a:off x="5786265" y="4038387"/>
            <a:ext cx="889987"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310649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3170099"/>
          </a:xfrm>
          <a:prstGeom prst="rect">
            <a:avLst/>
          </a:prstGeom>
          <a:noFill/>
        </p:spPr>
        <p:txBody>
          <a:bodyPr wrap="square" rtlCol="0">
            <a:spAutoFit/>
          </a:bodyPr>
          <a:lstStyle/>
          <a:p>
            <a:r>
              <a:rPr lang="en-US" sz="2000" dirty="0" smtClean="0"/>
              <a:t>In </a:t>
            </a:r>
            <a:r>
              <a:rPr lang="en-US" sz="2000" dirty="0" err="1" smtClean="0"/>
              <a:t>TypeScript</a:t>
            </a:r>
            <a:r>
              <a:rPr lang="en-US" sz="2000" dirty="0" smtClean="0"/>
              <a:t> you cant just add as many parameters, as you want:</a:t>
            </a:r>
          </a:p>
          <a:p>
            <a:endParaRPr lang="en-US" sz="2000" dirty="0" smtClean="0"/>
          </a:p>
          <a:p>
            <a:endParaRPr lang="en-US" sz="2000" dirty="0"/>
          </a:p>
          <a:p>
            <a:endParaRPr lang="en-US" sz="2000" dirty="0" smtClean="0"/>
          </a:p>
          <a:p>
            <a:endParaRPr lang="en-US" sz="2000" dirty="0"/>
          </a:p>
          <a:p>
            <a:endParaRPr lang="en-US" sz="2000" dirty="0" smtClean="0"/>
          </a:p>
          <a:p>
            <a:r>
              <a:rPr lang="en-US" sz="2000" dirty="0"/>
              <a:t>In JavaScript, every parameter is optional, and users may leave them off as they see fit. When they do, their value is undefined. We can get this functionality in </a:t>
            </a:r>
            <a:r>
              <a:rPr lang="en-US" sz="2000" dirty="0" err="1"/>
              <a:t>TypeScript</a:t>
            </a:r>
            <a:r>
              <a:rPr lang="en-US" sz="2000" dirty="0"/>
              <a:t> by adding a ? to the end of parameters we want to be optional. For example, let’s say we want the last name parameter from above to be optional:</a:t>
            </a:r>
            <a:endParaRPr lang="en-US" sz="2000" dirty="0" smtClean="0"/>
          </a:p>
        </p:txBody>
      </p:sp>
      <p:pic>
        <p:nvPicPr>
          <p:cNvPr id="3" name="Рисунок 2"/>
          <p:cNvPicPr>
            <a:picLocks noChangeAspect="1"/>
          </p:cNvPicPr>
          <p:nvPr/>
        </p:nvPicPr>
        <p:blipFill>
          <a:blip r:embed="rId2"/>
          <a:stretch>
            <a:fillRect/>
          </a:stretch>
        </p:blipFill>
        <p:spPr>
          <a:xfrm>
            <a:off x="1022032" y="1452648"/>
            <a:ext cx="6477561" cy="1165961"/>
          </a:xfrm>
          <a:prstGeom prst="rect">
            <a:avLst/>
          </a:prstGeom>
        </p:spPr>
      </p:pic>
      <p:pic>
        <p:nvPicPr>
          <p:cNvPr id="5" name="Рисунок 4"/>
          <p:cNvPicPr>
            <a:picLocks noChangeAspect="1"/>
          </p:cNvPicPr>
          <p:nvPr/>
        </p:nvPicPr>
        <p:blipFill>
          <a:blip r:embed="rId3"/>
          <a:stretch>
            <a:fillRect/>
          </a:stretch>
        </p:blipFill>
        <p:spPr>
          <a:xfrm>
            <a:off x="1029652" y="4129496"/>
            <a:ext cx="6469941" cy="1371719"/>
          </a:xfrm>
          <a:prstGeom prst="rect">
            <a:avLst/>
          </a:prstGeom>
        </p:spPr>
      </p:pic>
      <p:sp>
        <p:nvSpPr>
          <p:cNvPr id="6" name="TextBox 5"/>
          <p:cNvSpPr txBox="1"/>
          <p:nvPr/>
        </p:nvSpPr>
        <p:spPr>
          <a:xfrm>
            <a:off x="7647303" y="4630689"/>
            <a:ext cx="3778342" cy="369332"/>
          </a:xfrm>
          <a:prstGeom prst="rect">
            <a:avLst/>
          </a:prstGeom>
          <a:noFill/>
        </p:spPr>
        <p:txBody>
          <a:bodyPr wrap="none" rtlCol="0">
            <a:spAutoFit/>
          </a:bodyPr>
          <a:lstStyle/>
          <a:p>
            <a:r>
              <a:rPr lang="en-US" dirty="0" smtClean="0">
                <a:sym typeface="Wingdings" panose="05000000000000000000" pitchFamily="2" charset="2"/>
              </a:rPr>
              <a:t> That’s how overload work in TS</a:t>
            </a:r>
            <a:endParaRPr lang="en-US" dirty="0"/>
          </a:p>
        </p:txBody>
      </p:sp>
    </p:spTree>
    <p:extLst>
      <p:ext uri="{BB962C8B-B14F-4D97-AF65-F5344CB8AC3E}">
        <p14:creationId xmlns:p14="http://schemas.microsoft.com/office/powerpoint/2010/main" val="369242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FUNCTIONS IN </a:t>
            </a:r>
            <a:r>
              <a:rPr lang="en-US" sz="4000" dirty="0" smtClean="0">
                <a:solidFill>
                  <a:srgbClr val="FF0000"/>
                </a:solidFill>
              </a:rPr>
              <a:t>TS</a:t>
            </a:r>
            <a:endParaRPr lang="en-US" sz="2800" dirty="0"/>
          </a:p>
        </p:txBody>
      </p:sp>
      <p:sp>
        <p:nvSpPr>
          <p:cNvPr id="9" name="TextBox 8"/>
          <p:cNvSpPr txBox="1"/>
          <p:nvPr/>
        </p:nvSpPr>
        <p:spPr>
          <a:xfrm>
            <a:off x="949234" y="910105"/>
            <a:ext cx="10476411" cy="3170099"/>
          </a:xfrm>
          <a:prstGeom prst="rect">
            <a:avLst/>
          </a:prstGeom>
          <a:noFill/>
        </p:spPr>
        <p:txBody>
          <a:bodyPr wrap="square" rtlCol="0">
            <a:spAutoFit/>
          </a:bodyPr>
          <a:lstStyle/>
          <a:p>
            <a:r>
              <a:rPr lang="en-US" sz="2000" dirty="0"/>
              <a:t>In </a:t>
            </a:r>
            <a:r>
              <a:rPr lang="en-US" sz="2000" dirty="0" err="1"/>
              <a:t>TypeScript</a:t>
            </a:r>
            <a:r>
              <a:rPr lang="en-US" sz="2000" dirty="0"/>
              <a:t>, we can also set a value that a parameter will be assigned if the user does not provide one, or if the user passes undefined in its place. These are called default-initialized parameters.</a:t>
            </a:r>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smtClean="0"/>
              <a:t>But be careful, if you will call </a:t>
            </a:r>
            <a:r>
              <a:rPr lang="en-US" sz="2000" dirty="0" err="1" smtClean="0"/>
              <a:t>buildName</a:t>
            </a:r>
            <a:r>
              <a:rPr lang="en-US" sz="2000" dirty="0" smtClean="0"/>
              <a:t>(</a:t>
            </a:r>
            <a:r>
              <a:rPr lang="en-US" sz="2000" dirty="0" err="1" smtClean="0"/>
              <a:t>undefined,”Adams</a:t>
            </a:r>
            <a:r>
              <a:rPr lang="en-US" sz="2000" dirty="0" smtClean="0"/>
              <a:t>”), TS will throw error.</a:t>
            </a:r>
          </a:p>
          <a:p>
            <a:endParaRPr lang="en-US" sz="2000" dirty="0" smtClean="0"/>
          </a:p>
        </p:txBody>
      </p:sp>
      <p:pic>
        <p:nvPicPr>
          <p:cNvPr id="7" name="Рисунок 6"/>
          <p:cNvPicPr>
            <a:picLocks noChangeAspect="1"/>
          </p:cNvPicPr>
          <p:nvPr/>
        </p:nvPicPr>
        <p:blipFill>
          <a:blip r:embed="rId2"/>
          <a:stretch>
            <a:fillRect/>
          </a:stretch>
        </p:blipFill>
        <p:spPr>
          <a:xfrm>
            <a:off x="1029652" y="1963533"/>
            <a:ext cx="6957663" cy="1356478"/>
          </a:xfrm>
          <a:prstGeom prst="rect">
            <a:avLst/>
          </a:prstGeom>
        </p:spPr>
      </p:pic>
      <p:sp>
        <p:nvSpPr>
          <p:cNvPr id="10" name="Заголовок 1"/>
          <p:cNvSpPr txBox="1">
            <a:spLocks/>
          </p:cNvSpPr>
          <p:nvPr/>
        </p:nvSpPr>
        <p:spPr>
          <a:xfrm>
            <a:off x="2148923" y="3940862"/>
            <a:ext cx="8164672" cy="757646"/>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2400" dirty="0" smtClean="0"/>
              <a:t>REST</a:t>
            </a:r>
            <a:endParaRPr lang="en-US" sz="1600" dirty="0"/>
          </a:p>
        </p:txBody>
      </p:sp>
      <p:sp>
        <p:nvSpPr>
          <p:cNvPr id="13" name="TextBox 12"/>
          <p:cNvSpPr txBox="1"/>
          <p:nvPr/>
        </p:nvSpPr>
        <p:spPr>
          <a:xfrm>
            <a:off x="989442" y="4486458"/>
            <a:ext cx="10395993" cy="1015663"/>
          </a:xfrm>
          <a:prstGeom prst="rect">
            <a:avLst/>
          </a:prstGeom>
          <a:noFill/>
        </p:spPr>
        <p:txBody>
          <a:bodyPr wrap="square" rtlCol="0">
            <a:spAutoFit/>
          </a:bodyPr>
          <a:lstStyle/>
          <a:p>
            <a:r>
              <a:rPr lang="en-US" sz="2000" dirty="0" smtClean="0"/>
              <a:t>In </a:t>
            </a:r>
            <a:r>
              <a:rPr lang="en-US" sz="2000" dirty="0"/>
              <a:t>JavaScript, you can work with the arguments directly using the arguments variable that is visible inside every function body.</a:t>
            </a:r>
          </a:p>
          <a:p>
            <a:r>
              <a:rPr lang="en-US" sz="2000" dirty="0" smtClean="0"/>
              <a:t>In </a:t>
            </a:r>
            <a:r>
              <a:rPr lang="en-US" sz="2000" dirty="0" err="1"/>
              <a:t>TypeScript</a:t>
            </a:r>
            <a:r>
              <a:rPr lang="en-US" sz="2000" dirty="0"/>
              <a:t>, you can gather these arguments together into a variable:</a:t>
            </a:r>
          </a:p>
        </p:txBody>
      </p:sp>
      <p:pic>
        <p:nvPicPr>
          <p:cNvPr id="14" name="Рисунок 13"/>
          <p:cNvPicPr>
            <a:picLocks noChangeAspect="1"/>
          </p:cNvPicPr>
          <p:nvPr/>
        </p:nvPicPr>
        <p:blipFill>
          <a:blip r:embed="rId3"/>
          <a:stretch>
            <a:fillRect/>
          </a:stretch>
        </p:blipFill>
        <p:spPr>
          <a:xfrm>
            <a:off x="1029652" y="5518081"/>
            <a:ext cx="5966977" cy="1059272"/>
          </a:xfrm>
          <a:prstGeom prst="rect">
            <a:avLst/>
          </a:prstGeom>
        </p:spPr>
      </p:pic>
    </p:spTree>
    <p:extLst>
      <p:ext uri="{BB962C8B-B14F-4D97-AF65-F5344CB8AC3E}">
        <p14:creationId xmlns:p14="http://schemas.microsoft.com/office/powerpoint/2010/main" val="833484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52860" y="139339"/>
            <a:ext cx="5743688" cy="757646"/>
          </a:xfrm>
        </p:spPr>
        <p:txBody>
          <a:bodyPr/>
          <a:lstStyle/>
          <a:p>
            <a:pPr algn="ctr">
              <a:lnSpc>
                <a:spcPct val="100000"/>
              </a:lnSpc>
            </a:pPr>
            <a:r>
              <a:rPr lang="en-US" sz="4000" dirty="0" smtClean="0"/>
              <a:t>TYPE</a:t>
            </a:r>
            <a:r>
              <a:rPr lang="en-US" sz="4000" dirty="0" smtClean="0">
                <a:solidFill>
                  <a:srgbClr val="FF0000"/>
                </a:solidFill>
              </a:rPr>
              <a:t>SCRIPT</a:t>
            </a:r>
            <a:r>
              <a:rPr lang="en-US" sz="4000" dirty="0" smtClean="0"/>
              <a:t> AND OOP</a:t>
            </a:r>
            <a:r>
              <a:rPr lang="en-US" sz="2800" dirty="0" smtClean="0"/>
              <a:t/>
            </a:r>
            <a:br>
              <a:rPr lang="en-US" sz="2800" dirty="0" smtClean="0"/>
            </a:br>
            <a:endParaRPr lang="en-US" sz="2800" dirty="0"/>
          </a:p>
        </p:txBody>
      </p:sp>
      <p:sp>
        <p:nvSpPr>
          <p:cNvPr id="3" name="TextBox 2"/>
          <p:cNvSpPr txBox="1"/>
          <p:nvPr/>
        </p:nvSpPr>
        <p:spPr>
          <a:xfrm>
            <a:off x="490496" y="997899"/>
            <a:ext cx="7617184" cy="3170099"/>
          </a:xfrm>
          <a:prstGeom prst="rect">
            <a:avLst/>
          </a:prstGeom>
          <a:noFill/>
        </p:spPr>
        <p:txBody>
          <a:bodyPr wrap="square" rtlCol="0">
            <a:spAutoFit/>
          </a:bodyPr>
          <a:lstStyle/>
          <a:p>
            <a:r>
              <a:rPr lang="en-US" sz="2000" dirty="0"/>
              <a:t>Traditional JavaScript uses functions and prototype-based inheritance to build up reusable components, but this may feel a bit awkward to programmers more comfortable with an object-oriented approach, where classes inherit functionality and objects are built from these classes</a:t>
            </a:r>
            <a:r>
              <a:rPr lang="en-US" sz="2000" dirty="0" smtClean="0"/>
              <a:t>.</a:t>
            </a:r>
          </a:p>
          <a:p>
            <a:endParaRPr lang="en-US" sz="2000" dirty="0" smtClean="0"/>
          </a:p>
          <a:p>
            <a:r>
              <a:rPr lang="en-US" sz="2000" dirty="0"/>
              <a:t>In </a:t>
            </a:r>
            <a:r>
              <a:rPr lang="en-US" sz="2000" dirty="0" err="1"/>
              <a:t>TypeScript</a:t>
            </a:r>
            <a:r>
              <a:rPr lang="en-US" sz="2000" dirty="0"/>
              <a:t>, we can use common object-oriented patterns. One of the most fundamental patterns in class-based programming is being able to extend existing classes to create new </a:t>
            </a:r>
            <a:r>
              <a:rPr lang="en-US" sz="2000" dirty="0" smtClean="0"/>
              <a:t>ones.</a:t>
            </a:r>
            <a:endParaRPr lang="en-US" sz="2000" dirty="0"/>
          </a:p>
        </p:txBody>
      </p:sp>
      <p:pic>
        <p:nvPicPr>
          <p:cNvPr id="6" name="Рисунок 5"/>
          <p:cNvPicPr>
            <a:picLocks noChangeAspect="1"/>
          </p:cNvPicPr>
          <p:nvPr/>
        </p:nvPicPr>
        <p:blipFill>
          <a:blip r:embed="rId2"/>
          <a:stretch>
            <a:fillRect/>
          </a:stretch>
        </p:blipFill>
        <p:spPr>
          <a:xfrm>
            <a:off x="8746537" y="997899"/>
            <a:ext cx="3093988" cy="1859441"/>
          </a:xfrm>
          <a:prstGeom prst="rect">
            <a:avLst/>
          </a:prstGeom>
        </p:spPr>
      </p:pic>
      <p:pic>
        <p:nvPicPr>
          <p:cNvPr id="7" name="Рисунок 6"/>
          <p:cNvPicPr>
            <a:picLocks noChangeAspect="1"/>
          </p:cNvPicPr>
          <p:nvPr/>
        </p:nvPicPr>
        <p:blipFill>
          <a:blip r:embed="rId3"/>
          <a:stretch>
            <a:fillRect/>
          </a:stretch>
        </p:blipFill>
        <p:spPr>
          <a:xfrm>
            <a:off x="8575056" y="3625784"/>
            <a:ext cx="3451481" cy="1943620"/>
          </a:xfrm>
          <a:prstGeom prst="rect">
            <a:avLst/>
          </a:prstGeom>
        </p:spPr>
      </p:pic>
      <p:pic>
        <p:nvPicPr>
          <p:cNvPr id="3074" name="Picture 2" descr="Картинки по запросу &quot;arrow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766367" y="2738153"/>
            <a:ext cx="1054327" cy="10543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0410" y="6198113"/>
            <a:ext cx="3632276" cy="646331"/>
          </a:xfrm>
          <a:prstGeom prst="rect">
            <a:avLst/>
          </a:prstGeom>
          <a:noFill/>
        </p:spPr>
        <p:txBody>
          <a:bodyPr wrap="none" rtlCol="0">
            <a:spAutoFit/>
          </a:bodyPr>
          <a:lstStyle/>
          <a:p>
            <a:pPr algn="ctr"/>
            <a:r>
              <a:rPr lang="en-US" b="1" dirty="0" smtClean="0"/>
              <a:t>HINT</a:t>
            </a:r>
            <a:r>
              <a:rPr lang="en-US" dirty="0" smtClean="0"/>
              <a:t> </a:t>
            </a:r>
          </a:p>
          <a:p>
            <a:r>
              <a:rPr lang="en-US" dirty="0" smtClean="0"/>
              <a:t>/** */   </a:t>
            </a:r>
            <a:r>
              <a:rPr lang="en-US" dirty="0" smtClean="0">
                <a:sym typeface="Wingdings" panose="05000000000000000000" pitchFamily="2" charset="2"/>
              </a:rPr>
              <a:t> That’s static </a:t>
            </a:r>
            <a:r>
              <a:rPr lang="en-US" dirty="0" err="1" smtClean="0">
                <a:sym typeface="Wingdings" panose="05000000000000000000" pitchFamily="2" charset="2"/>
              </a:rPr>
              <a:t>typeckeck</a:t>
            </a:r>
            <a:endParaRPr lang="en-US" dirty="0"/>
          </a:p>
        </p:txBody>
      </p:sp>
      <p:pic>
        <p:nvPicPr>
          <p:cNvPr id="10" name="Рисунок 9"/>
          <p:cNvPicPr>
            <a:picLocks noChangeAspect="1"/>
          </p:cNvPicPr>
          <p:nvPr/>
        </p:nvPicPr>
        <p:blipFill>
          <a:blip r:embed="rId5"/>
          <a:stretch>
            <a:fillRect/>
          </a:stretch>
        </p:blipFill>
        <p:spPr>
          <a:xfrm>
            <a:off x="490496" y="4268912"/>
            <a:ext cx="3984171" cy="2374405"/>
          </a:xfrm>
          <a:prstGeom prst="rect">
            <a:avLst/>
          </a:prstGeom>
        </p:spPr>
      </p:pic>
    </p:spTree>
    <p:extLst>
      <p:ext uri="{BB962C8B-B14F-4D97-AF65-F5344CB8AC3E}">
        <p14:creationId xmlns:p14="http://schemas.microsoft.com/office/powerpoint/2010/main" val="90159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52860" y="95796"/>
            <a:ext cx="5743688" cy="757646"/>
          </a:xfrm>
        </p:spPr>
        <p:txBody>
          <a:bodyPr/>
          <a:lstStyle/>
          <a:p>
            <a:pPr algn="ctr">
              <a:lnSpc>
                <a:spcPct val="100000"/>
              </a:lnSpc>
            </a:pPr>
            <a:r>
              <a:rPr lang="en-US" sz="4000" dirty="0" smtClean="0"/>
              <a:t>MODIFIERS IN </a:t>
            </a:r>
            <a:r>
              <a:rPr lang="en-US" sz="4000" dirty="0" smtClean="0">
                <a:solidFill>
                  <a:srgbClr val="FF0000"/>
                </a:solidFill>
              </a:rPr>
              <a:t>TS</a:t>
            </a:r>
            <a:endParaRPr lang="en-US" sz="2800" dirty="0">
              <a:solidFill>
                <a:srgbClr val="FF0000"/>
              </a:solidFill>
            </a:endParaRPr>
          </a:p>
        </p:txBody>
      </p:sp>
      <p:sp>
        <p:nvSpPr>
          <p:cNvPr id="3" name="TextBox 2"/>
          <p:cNvSpPr txBox="1"/>
          <p:nvPr/>
        </p:nvSpPr>
        <p:spPr>
          <a:xfrm>
            <a:off x="525330" y="792482"/>
            <a:ext cx="11187698" cy="5940088"/>
          </a:xfrm>
          <a:prstGeom prst="rect">
            <a:avLst/>
          </a:prstGeom>
          <a:noFill/>
        </p:spPr>
        <p:txBody>
          <a:bodyPr wrap="square" rtlCol="0">
            <a:spAutoFit/>
          </a:bodyPr>
          <a:lstStyle/>
          <a:p>
            <a:r>
              <a:rPr lang="en-US" sz="2000" dirty="0"/>
              <a:t>Like others programming languages, </a:t>
            </a:r>
            <a:r>
              <a:rPr lang="en-US" sz="2000" dirty="0" err="1"/>
              <a:t>TypeScript</a:t>
            </a:r>
            <a:r>
              <a:rPr lang="en-US" sz="2000" dirty="0"/>
              <a:t> supports access modifiers at the class level. </a:t>
            </a:r>
            <a:r>
              <a:rPr lang="en-US" sz="2000" dirty="0" err="1"/>
              <a:t>TypeScript</a:t>
            </a:r>
            <a:r>
              <a:rPr lang="en-US" sz="2000" dirty="0"/>
              <a:t> supports three access modifiers - public, private, and protected.</a:t>
            </a:r>
          </a:p>
          <a:p>
            <a:endParaRPr lang="en-US" sz="2000" dirty="0"/>
          </a:p>
          <a:p>
            <a:r>
              <a:rPr lang="en-US" sz="2000" b="1" dirty="0"/>
              <a:t>Public</a:t>
            </a:r>
            <a:r>
              <a:rPr lang="en-US" sz="2000" dirty="0"/>
              <a:t> - By default, members (properties and methods) of </a:t>
            </a:r>
            <a:r>
              <a:rPr lang="en-US" sz="2000" dirty="0" err="1"/>
              <a:t>TypeScript</a:t>
            </a:r>
            <a:r>
              <a:rPr lang="en-US" sz="2000" dirty="0"/>
              <a:t> class are public - so you don’t need to prefix members with the public keyword. Public members are accessible everywhere without restrictions</a:t>
            </a:r>
          </a:p>
          <a:p>
            <a:endParaRPr lang="en-US" sz="2000" dirty="0"/>
          </a:p>
          <a:p>
            <a:r>
              <a:rPr lang="en-US" sz="2000" b="1" dirty="0"/>
              <a:t>Private</a:t>
            </a:r>
            <a:r>
              <a:rPr lang="en-US" sz="2000" dirty="0"/>
              <a:t> - A private member cannot be accessed outside of its containing class. Private members can be accessed only within the class.</a:t>
            </a:r>
          </a:p>
          <a:p>
            <a:endParaRPr lang="en-US" sz="2000" dirty="0"/>
          </a:p>
          <a:p>
            <a:r>
              <a:rPr lang="en-US" sz="2000" b="1" dirty="0"/>
              <a:t>Protected</a:t>
            </a:r>
            <a:r>
              <a:rPr lang="en-US" sz="2000" dirty="0"/>
              <a:t> - A protected member cannot be accessed outside of its containing class. Protected members can be accessed only within the class and by the instance of its sub/child class</a:t>
            </a:r>
            <a:r>
              <a:rPr lang="en-US" sz="2000" dirty="0" smtClean="0"/>
              <a:t>.</a:t>
            </a:r>
          </a:p>
          <a:p>
            <a:endParaRPr lang="en-US" sz="2000" dirty="0"/>
          </a:p>
          <a:p>
            <a:r>
              <a:rPr lang="en-US" sz="2000" b="1" dirty="0" err="1" smtClean="0"/>
              <a:t>Readonly</a:t>
            </a:r>
            <a:r>
              <a:rPr lang="en-US" sz="2000" b="1" dirty="0" smtClean="0"/>
              <a:t> </a:t>
            </a:r>
            <a:r>
              <a:rPr lang="en-US" sz="2000" dirty="0"/>
              <a:t>- </a:t>
            </a:r>
            <a:r>
              <a:rPr lang="en-US" sz="2000" dirty="0" err="1"/>
              <a:t>TypeScript</a:t>
            </a:r>
            <a:r>
              <a:rPr lang="en-US" sz="2000" dirty="0"/>
              <a:t> supports </a:t>
            </a:r>
            <a:r>
              <a:rPr lang="en-US" sz="2000" dirty="0" err="1"/>
              <a:t>readonly</a:t>
            </a:r>
            <a:r>
              <a:rPr lang="en-US" sz="2000" dirty="0"/>
              <a:t> modifiers on property level by using the </a:t>
            </a:r>
            <a:r>
              <a:rPr lang="en-US" sz="2000" dirty="0" err="1"/>
              <a:t>readonly</a:t>
            </a:r>
            <a:r>
              <a:rPr lang="en-US" sz="2000" dirty="0"/>
              <a:t> keyword. The </a:t>
            </a:r>
            <a:r>
              <a:rPr lang="en-US" sz="2000" dirty="0" err="1"/>
              <a:t>Readonly</a:t>
            </a:r>
            <a:r>
              <a:rPr lang="en-US" sz="2000" dirty="0"/>
              <a:t> properties must be initialized at their declaration or in the constructor.</a:t>
            </a:r>
            <a:endParaRPr lang="en-US" sz="2000" b="1" dirty="0"/>
          </a:p>
          <a:p>
            <a:endParaRPr lang="en-US" sz="2000" dirty="0"/>
          </a:p>
          <a:p>
            <a:r>
              <a:rPr lang="en-US" sz="2000" dirty="0"/>
              <a:t>In compiled JavaScript code, there will be no such types of restriction on the members.</a:t>
            </a:r>
          </a:p>
        </p:txBody>
      </p:sp>
    </p:spTree>
    <p:extLst>
      <p:ext uri="{BB962C8B-B14F-4D97-AF65-F5344CB8AC3E}">
        <p14:creationId xmlns:p14="http://schemas.microsoft.com/office/powerpoint/2010/main" val="1541358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48060" y="139339"/>
            <a:ext cx="5743688" cy="757646"/>
          </a:xfrm>
        </p:spPr>
        <p:txBody>
          <a:bodyPr/>
          <a:lstStyle/>
          <a:p>
            <a:pPr algn="ctr">
              <a:lnSpc>
                <a:spcPct val="100000"/>
              </a:lnSpc>
            </a:pPr>
            <a:r>
              <a:rPr lang="en-US" sz="4000" dirty="0" smtClean="0"/>
              <a:t>INTERFACES</a:t>
            </a:r>
            <a:endParaRPr lang="en-US" sz="2800" dirty="0"/>
          </a:p>
        </p:txBody>
      </p:sp>
      <p:sp>
        <p:nvSpPr>
          <p:cNvPr id="3" name="TextBox 2"/>
          <p:cNvSpPr txBox="1"/>
          <p:nvPr/>
        </p:nvSpPr>
        <p:spPr>
          <a:xfrm>
            <a:off x="490496" y="836025"/>
            <a:ext cx="5048155" cy="5909310"/>
          </a:xfrm>
          <a:prstGeom prst="rect">
            <a:avLst/>
          </a:prstGeom>
          <a:noFill/>
        </p:spPr>
        <p:txBody>
          <a:bodyPr wrap="square" rtlCol="0">
            <a:spAutoFit/>
          </a:bodyPr>
          <a:lstStyle/>
          <a:p>
            <a:r>
              <a:rPr lang="en-US" dirty="0"/>
              <a:t>An interface is a syntactical contract that an entity should conform to. In other words, an interface defines the syntax that any entity must adhere to.</a:t>
            </a:r>
          </a:p>
          <a:p>
            <a:endParaRPr lang="en-US" dirty="0"/>
          </a:p>
          <a:p>
            <a:r>
              <a:rPr lang="en-US" dirty="0"/>
              <a:t>Interfaces define properties, methods, and events, which are the members of the interface. Interfaces contain only the declaration of the members. It is the responsibility of the deriving class to define the members. It often helps in providing a standard structure that the deriving classes would follow</a:t>
            </a:r>
            <a:r>
              <a:rPr lang="en-US" dirty="0" smtClean="0"/>
              <a:t>.</a:t>
            </a:r>
          </a:p>
          <a:p>
            <a:endParaRPr lang="en-US" dirty="0"/>
          </a:p>
          <a:p>
            <a:r>
              <a:rPr lang="en-US" b="1" dirty="0"/>
              <a:t>Not all properties of an interface may be required.</a:t>
            </a:r>
            <a:r>
              <a:rPr lang="en-US" dirty="0"/>
              <a:t> Some exist under certain conditions or may not be there at all. These optional properties are popular when creating patterns like “option bags” where you pass an object to a function that only has a couple of properties filled in.</a:t>
            </a:r>
            <a:endParaRPr lang="en-US" dirty="0" smtClean="0"/>
          </a:p>
        </p:txBody>
      </p:sp>
      <p:pic>
        <p:nvPicPr>
          <p:cNvPr id="4" name="Рисунок 3"/>
          <p:cNvPicPr>
            <a:picLocks noChangeAspect="1"/>
          </p:cNvPicPr>
          <p:nvPr/>
        </p:nvPicPr>
        <p:blipFill>
          <a:blip r:embed="rId2"/>
          <a:stretch>
            <a:fillRect/>
          </a:stretch>
        </p:blipFill>
        <p:spPr>
          <a:xfrm>
            <a:off x="6441441" y="896985"/>
            <a:ext cx="4168501" cy="1707028"/>
          </a:xfrm>
          <a:prstGeom prst="rect">
            <a:avLst/>
          </a:prstGeom>
        </p:spPr>
      </p:pic>
      <p:pic>
        <p:nvPicPr>
          <p:cNvPr id="6" name="Рисунок 5"/>
          <p:cNvPicPr>
            <a:picLocks noChangeAspect="1"/>
          </p:cNvPicPr>
          <p:nvPr/>
        </p:nvPicPr>
        <p:blipFill>
          <a:blip r:embed="rId3"/>
          <a:stretch>
            <a:fillRect/>
          </a:stretch>
        </p:blipFill>
        <p:spPr>
          <a:xfrm>
            <a:off x="7504522" y="5843964"/>
            <a:ext cx="2042337" cy="708721"/>
          </a:xfrm>
          <a:prstGeom prst="rect">
            <a:avLst/>
          </a:prstGeom>
        </p:spPr>
      </p:pic>
      <p:pic>
        <p:nvPicPr>
          <p:cNvPr id="7" name="Рисунок 6"/>
          <p:cNvPicPr>
            <a:picLocks noChangeAspect="1"/>
          </p:cNvPicPr>
          <p:nvPr/>
        </p:nvPicPr>
        <p:blipFill>
          <a:blip r:embed="rId4"/>
          <a:stretch>
            <a:fillRect/>
          </a:stretch>
        </p:blipFill>
        <p:spPr>
          <a:xfrm>
            <a:off x="7180643" y="3290457"/>
            <a:ext cx="2690093" cy="1867062"/>
          </a:xfrm>
          <a:prstGeom prst="rect">
            <a:avLst/>
          </a:prstGeom>
        </p:spPr>
      </p:pic>
    </p:spTree>
    <p:extLst>
      <p:ext uri="{BB962C8B-B14F-4D97-AF65-F5344CB8AC3E}">
        <p14:creationId xmlns:p14="http://schemas.microsoft.com/office/powerpoint/2010/main" val="3640706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47859" y="1706882"/>
            <a:ext cx="5743688" cy="757646"/>
          </a:xfrm>
        </p:spPr>
        <p:txBody>
          <a:bodyPr/>
          <a:lstStyle/>
          <a:p>
            <a:pPr algn="ctr">
              <a:lnSpc>
                <a:spcPct val="100000"/>
              </a:lnSpc>
            </a:pPr>
            <a:r>
              <a:rPr lang="en-US" sz="4000" dirty="0" smtClean="0"/>
              <a:t>T</a:t>
            </a:r>
            <a:br>
              <a:rPr lang="en-US" sz="4000" dirty="0" smtClean="0"/>
            </a:br>
            <a:r>
              <a:rPr lang="en-US" sz="4000" dirty="0" smtClean="0"/>
              <a:t>Y</a:t>
            </a:r>
            <a:br>
              <a:rPr lang="en-US" sz="4000" dirty="0" smtClean="0"/>
            </a:br>
            <a:r>
              <a:rPr lang="en-US" sz="4000" dirty="0" smtClean="0"/>
              <a:t>P</a:t>
            </a:r>
            <a:br>
              <a:rPr lang="en-US" sz="4000" dirty="0" smtClean="0"/>
            </a:br>
            <a:r>
              <a:rPr lang="en-US" sz="4000" dirty="0" smtClean="0"/>
              <a:t>E</a:t>
            </a:r>
            <a:br>
              <a:rPr lang="en-US" sz="4000" dirty="0" smtClean="0"/>
            </a:br>
            <a:r>
              <a:rPr lang="en-US" sz="4000" dirty="0" smtClean="0"/>
              <a:t>S</a:t>
            </a:r>
            <a:endParaRPr lang="en-US" sz="2800" dirty="0"/>
          </a:p>
        </p:txBody>
      </p:sp>
      <p:pic>
        <p:nvPicPr>
          <p:cNvPr id="1026" name="Picture 2" descr="TypeScript Type vs Interface Infographics"/>
          <p:cNvPicPr>
            <a:picLocks noChangeAspect="1" noChangeArrowheads="1"/>
          </p:cNvPicPr>
          <p:nvPr/>
        </p:nvPicPr>
        <p:blipFill rotWithShape="1">
          <a:blip r:embed="rId2">
            <a:extLst>
              <a:ext uri="{28A0092B-C50C-407E-A947-70E740481C1C}">
                <a14:useLocalDpi xmlns:a14="http://schemas.microsoft.com/office/drawing/2010/main" val="0"/>
              </a:ext>
            </a:extLst>
          </a:blip>
          <a:srcRect t="54593" b="2882"/>
          <a:stretch/>
        </p:blipFill>
        <p:spPr bwMode="auto">
          <a:xfrm>
            <a:off x="7004662" y="-4391"/>
            <a:ext cx="51873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ypeScript Type vs Interface Infographics"/>
          <p:cNvPicPr>
            <a:picLocks noChangeAspect="1" noChangeArrowheads="1"/>
          </p:cNvPicPr>
          <p:nvPr/>
        </p:nvPicPr>
        <p:blipFill rotWithShape="1">
          <a:blip r:embed="rId2">
            <a:extLst>
              <a:ext uri="{28A0092B-C50C-407E-A947-70E740481C1C}">
                <a14:useLocalDpi xmlns:a14="http://schemas.microsoft.com/office/drawing/2010/main" val="0"/>
              </a:ext>
            </a:extLst>
          </a:blip>
          <a:srcRect t="16596" b="45573"/>
          <a:stretch/>
        </p:blipFill>
        <p:spPr bwMode="auto">
          <a:xfrm>
            <a:off x="0" y="-8782"/>
            <a:ext cx="5834743" cy="686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49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48060" y="139339"/>
            <a:ext cx="5743688" cy="757646"/>
          </a:xfrm>
        </p:spPr>
        <p:txBody>
          <a:bodyPr/>
          <a:lstStyle/>
          <a:p>
            <a:pPr algn="ctr">
              <a:lnSpc>
                <a:spcPct val="100000"/>
              </a:lnSpc>
            </a:pPr>
            <a:r>
              <a:rPr lang="en-US" sz="4000" dirty="0" smtClean="0"/>
              <a:t>ABSTRACT CLASSES</a:t>
            </a:r>
            <a:endParaRPr lang="en-US" sz="2800" dirty="0"/>
          </a:p>
        </p:txBody>
      </p:sp>
      <p:sp>
        <p:nvSpPr>
          <p:cNvPr id="3" name="TextBox 2"/>
          <p:cNvSpPr txBox="1"/>
          <p:nvPr/>
        </p:nvSpPr>
        <p:spPr>
          <a:xfrm>
            <a:off x="490496" y="997899"/>
            <a:ext cx="5048155" cy="5078313"/>
          </a:xfrm>
          <a:prstGeom prst="rect">
            <a:avLst/>
          </a:prstGeom>
          <a:noFill/>
        </p:spPr>
        <p:txBody>
          <a:bodyPr wrap="square" rtlCol="0">
            <a:spAutoFit/>
          </a:bodyPr>
          <a:lstStyle/>
          <a:p>
            <a:r>
              <a:rPr lang="en-US" dirty="0" smtClean="0"/>
              <a:t>Abstract </a:t>
            </a:r>
            <a:r>
              <a:rPr lang="en-US" dirty="0"/>
              <a:t>classes are base classes from which other classes may be derived. They may not be instantiated directly. Unlike an interface, an abstract class may contain implementation details for its members. The abstract keyword is used to define abstract classes as well as abstract methods within an abstract class</a:t>
            </a:r>
            <a:r>
              <a:rPr lang="en-US" dirty="0" smtClean="0"/>
              <a:t>.</a:t>
            </a:r>
          </a:p>
          <a:p>
            <a:endParaRPr lang="en-US" dirty="0" smtClean="0"/>
          </a:p>
          <a:p>
            <a:r>
              <a:rPr lang="en-US" dirty="0"/>
              <a:t>Methods within an abstract class that are marked as abstract do not contain an implementation and must be implemented in derived classes. Abstract methods share a similar syntax to interface methods. Both define the signature of a method without including a method body. However, abstract methods must include the abstract keyword and may optionally include access modifiers</a:t>
            </a:r>
            <a:r>
              <a:rPr lang="en-US" dirty="0" smtClean="0"/>
              <a:t>.</a:t>
            </a:r>
          </a:p>
        </p:txBody>
      </p:sp>
      <p:pic>
        <p:nvPicPr>
          <p:cNvPr id="5" name="Рисунок 4"/>
          <p:cNvPicPr>
            <a:picLocks noChangeAspect="1"/>
          </p:cNvPicPr>
          <p:nvPr/>
        </p:nvPicPr>
        <p:blipFill>
          <a:blip r:embed="rId2"/>
          <a:stretch>
            <a:fillRect/>
          </a:stretch>
        </p:blipFill>
        <p:spPr>
          <a:xfrm>
            <a:off x="6983585" y="997899"/>
            <a:ext cx="3345470" cy="1021168"/>
          </a:xfrm>
          <a:prstGeom prst="rect">
            <a:avLst/>
          </a:prstGeom>
        </p:spPr>
      </p:pic>
      <p:pic>
        <p:nvPicPr>
          <p:cNvPr id="8" name="Рисунок 7"/>
          <p:cNvPicPr>
            <a:picLocks noChangeAspect="1"/>
          </p:cNvPicPr>
          <p:nvPr/>
        </p:nvPicPr>
        <p:blipFill>
          <a:blip r:embed="rId3"/>
          <a:stretch>
            <a:fillRect/>
          </a:stretch>
        </p:blipFill>
        <p:spPr>
          <a:xfrm>
            <a:off x="5625737" y="2490651"/>
            <a:ext cx="6239690" cy="4101615"/>
          </a:xfrm>
          <a:prstGeom prst="rect">
            <a:avLst/>
          </a:prstGeom>
        </p:spPr>
      </p:pic>
    </p:spTree>
    <p:extLst>
      <p:ext uri="{BB962C8B-B14F-4D97-AF65-F5344CB8AC3E}">
        <p14:creationId xmlns:p14="http://schemas.microsoft.com/office/powerpoint/2010/main" val="2155184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2895" y="26126"/>
            <a:ext cx="5674019" cy="757646"/>
          </a:xfrm>
        </p:spPr>
        <p:txBody>
          <a:bodyPr/>
          <a:lstStyle/>
          <a:p>
            <a:pPr>
              <a:lnSpc>
                <a:spcPct val="100000"/>
              </a:lnSpc>
            </a:pPr>
            <a:r>
              <a:rPr lang="en-US" sz="4000" dirty="0" smtClean="0"/>
              <a:t>WHAT IS TYPE</a:t>
            </a:r>
            <a:r>
              <a:rPr lang="en-US" sz="4000" dirty="0" smtClean="0">
                <a:solidFill>
                  <a:srgbClr val="FF0000"/>
                </a:solidFill>
              </a:rPr>
              <a:t>SCRIPT</a:t>
            </a:r>
            <a:r>
              <a:rPr lang="en-US" sz="4000" dirty="0" smtClean="0"/>
              <a:t>?</a:t>
            </a:r>
            <a:r>
              <a:rPr lang="en-US" sz="3200" dirty="0" smtClean="0"/>
              <a:t/>
            </a:r>
            <a:br>
              <a:rPr lang="en-US" sz="3200" dirty="0" smtClean="0"/>
            </a:br>
            <a:r>
              <a:rPr lang="en-US" sz="2800" dirty="0" smtClean="0"/>
              <a:t/>
            </a:r>
            <a:br>
              <a:rPr lang="en-US" sz="2800" dirty="0" smtClean="0"/>
            </a:br>
            <a:endParaRPr lang="en-US" sz="2800" dirty="0"/>
          </a:p>
        </p:txBody>
      </p:sp>
      <p:sp>
        <p:nvSpPr>
          <p:cNvPr id="3" name="TextBox 2"/>
          <p:cNvSpPr txBox="1"/>
          <p:nvPr/>
        </p:nvSpPr>
        <p:spPr>
          <a:xfrm>
            <a:off x="490497" y="997899"/>
            <a:ext cx="5866760" cy="4401205"/>
          </a:xfrm>
          <a:prstGeom prst="rect">
            <a:avLst/>
          </a:prstGeom>
          <a:noFill/>
        </p:spPr>
        <p:txBody>
          <a:bodyPr wrap="square" rtlCol="0">
            <a:spAutoFit/>
          </a:bodyPr>
          <a:lstStyle/>
          <a:p>
            <a:r>
              <a:rPr lang="en-US" sz="2000" dirty="0" err="1"/>
              <a:t>TypeScript</a:t>
            </a:r>
            <a:r>
              <a:rPr lang="en-US" sz="2000" dirty="0"/>
              <a:t> is an open-source language which builds on JavaScript, one of the world’s most used tools, by adding static type definitions</a:t>
            </a:r>
            <a:r>
              <a:rPr lang="en-US" sz="2000" dirty="0" smtClean="0"/>
              <a:t>.</a:t>
            </a:r>
            <a:endParaRPr lang="en-US" sz="2000" dirty="0"/>
          </a:p>
          <a:p>
            <a:r>
              <a:rPr lang="en-US" sz="2000" dirty="0"/>
              <a:t>Types provide a way to describe the shape of an object, providing better documentation, and allowing </a:t>
            </a:r>
            <a:r>
              <a:rPr lang="en-US" sz="2000" dirty="0" err="1"/>
              <a:t>TypeScript</a:t>
            </a:r>
            <a:r>
              <a:rPr lang="en-US" sz="2000" dirty="0"/>
              <a:t> to validate that your code is working correctly</a:t>
            </a:r>
            <a:r>
              <a:rPr lang="en-US" sz="2000" dirty="0" smtClean="0"/>
              <a:t>.</a:t>
            </a:r>
          </a:p>
          <a:p>
            <a:r>
              <a:rPr lang="en-US" sz="2000" dirty="0" err="1"/>
              <a:t>TypeScript</a:t>
            </a:r>
            <a:r>
              <a:rPr lang="en-US" sz="2000" dirty="0"/>
              <a:t> is a layer because you can write </a:t>
            </a:r>
            <a:r>
              <a:rPr lang="en-US" sz="2000" dirty="0" err="1"/>
              <a:t>TypeScript</a:t>
            </a:r>
            <a:r>
              <a:rPr lang="en-US" sz="2000" dirty="0"/>
              <a:t> code in your editor. After a compilation all that </a:t>
            </a:r>
            <a:r>
              <a:rPr lang="en-US" sz="2000" dirty="0" err="1"/>
              <a:t>TypeScript</a:t>
            </a:r>
            <a:r>
              <a:rPr lang="en-US" sz="2000" dirty="0"/>
              <a:t> stuff is gone and you're left with plain, simple </a:t>
            </a:r>
            <a:r>
              <a:rPr lang="en-US" sz="2000" dirty="0" smtClean="0"/>
              <a:t>JavaScript.</a:t>
            </a:r>
            <a:endParaRPr lang="en-US" sz="2000" dirty="0"/>
          </a:p>
          <a:p>
            <a:r>
              <a:rPr lang="en-US" sz="2000" dirty="0"/>
              <a:t>Writing types can be optional in </a:t>
            </a:r>
            <a:r>
              <a:rPr lang="en-US" sz="2000" dirty="0" err="1"/>
              <a:t>TypeScript</a:t>
            </a:r>
            <a:r>
              <a:rPr lang="en-US" sz="2000" dirty="0"/>
              <a:t>, because type inference allows you to get a lot of power without writing additional </a:t>
            </a:r>
            <a:r>
              <a:rPr lang="en-US" sz="2000"/>
              <a:t>code</a:t>
            </a:r>
            <a:r>
              <a:rPr lang="en-US" sz="2000" smtClean="0"/>
              <a:t>.</a:t>
            </a:r>
            <a:endParaRPr lang="en-US" sz="2000" dirty="0" smtClean="0"/>
          </a:p>
        </p:txBody>
      </p:sp>
      <p:pic>
        <p:nvPicPr>
          <p:cNvPr id="1026" name="Picture 2" descr="Картинки по запросу &quot;typescrip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299" y="3990336"/>
            <a:ext cx="5439235" cy="27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082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556069" y="171995"/>
            <a:ext cx="1569720" cy="437606"/>
          </a:xfrm>
        </p:spPr>
        <p:txBody>
          <a:bodyPr/>
          <a:lstStyle/>
          <a:p>
            <a:r>
              <a:rPr lang="en-US" sz="4000" dirty="0" smtClean="0"/>
              <a:t>LINKS</a:t>
            </a:r>
            <a:endParaRPr lang="en-US" sz="4000" dirty="0"/>
          </a:p>
        </p:txBody>
      </p:sp>
      <p:sp>
        <p:nvSpPr>
          <p:cNvPr id="4" name="Текст 3"/>
          <p:cNvSpPr>
            <a:spLocks noGrp="1"/>
          </p:cNvSpPr>
          <p:nvPr>
            <p:ph type="body" sz="quarter" idx="13"/>
          </p:nvPr>
        </p:nvSpPr>
        <p:spPr>
          <a:xfrm>
            <a:off x="746760" y="1734094"/>
            <a:ext cx="5201194" cy="2057400"/>
          </a:xfrm>
        </p:spPr>
        <p:txBody>
          <a:bodyPr/>
          <a:lstStyle/>
          <a:p>
            <a:pPr marL="457200" indent="-457200">
              <a:buAutoNum type="arabicPeriod"/>
            </a:pPr>
            <a:r>
              <a:rPr lang="en-US" sz="2400" dirty="0">
                <a:hlinkClick r:id="rId2"/>
              </a:rPr>
              <a:t>https://www.typescriptlang.org/</a:t>
            </a:r>
            <a:endParaRPr lang="en-US" sz="2400" dirty="0" smtClean="0"/>
          </a:p>
          <a:p>
            <a:pPr marL="457200" indent="-457200">
              <a:buAutoNum type="arabicPeriod"/>
            </a:pPr>
            <a:r>
              <a:rPr lang="en-US" sz="2400" dirty="0">
                <a:hlinkClick r:id="rId3"/>
              </a:rPr>
              <a:t>https://www.valentinog.com/blog/typescript</a:t>
            </a:r>
            <a:r>
              <a:rPr lang="en-US" sz="2400" dirty="0" smtClean="0">
                <a:hlinkClick r:id="rId3"/>
              </a:rPr>
              <a:t>/</a:t>
            </a:r>
            <a:endParaRPr lang="en-US" sz="2400" dirty="0" smtClean="0"/>
          </a:p>
          <a:p>
            <a:pPr marL="457200" indent="-457200">
              <a:buAutoNum type="arabicPeriod"/>
            </a:pPr>
            <a:r>
              <a:rPr lang="en-US" sz="2400" dirty="0">
                <a:hlinkClick r:id="rId4"/>
              </a:rPr>
              <a:t>https://</a:t>
            </a:r>
            <a:r>
              <a:rPr lang="en-US" sz="2400" dirty="0" smtClean="0">
                <a:hlinkClick r:id="rId4"/>
              </a:rPr>
              <a:t>www.tutorialspoint.com/typescript/index.htm</a:t>
            </a:r>
            <a:endParaRPr lang="en-US" sz="2400" dirty="0" smtClean="0"/>
          </a:p>
          <a:p>
            <a:pPr marL="457200" indent="-457200">
              <a:buAutoNum type="arabicPeriod"/>
            </a:pPr>
            <a:r>
              <a:rPr lang="en-US" sz="2400" dirty="0">
                <a:hlinkClick r:id="rId5"/>
              </a:rPr>
              <a:t>https://medium.com</a:t>
            </a:r>
            <a:r>
              <a:rPr lang="en-US" sz="2400" dirty="0" smtClean="0">
                <a:hlinkClick r:id="rId5"/>
              </a:rPr>
              <a:t>/</a:t>
            </a:r>
            <a:endParaRPr lang="uk-UA" sz="2400" dirty="0" smtClean="0"/>
          </a:p>
          <a:p>
            <a:pPr marL="457200" indent="-457200">
              <a:buAutoNum type="arabicPeriod"/>
            </a:pPr>
            <a:r>
              <a:rPr lang="en-US" sz="2400" dirty="0">
                <a:hlinkClick r:id="rId6"/>
              </a:rPr>
              <a:t>https://www.educba.com/typescript-type-vs-interface/</a:t>
            </a:r>
            <a:endParaRPr lang="en-US" sz="2400" dirty="0" smtClean="0"/>
          </a:p>
        </p:txBody>
      </p:sp>
    </p:spTree>
    <p:extLst>
      <p:ext uri="{BB962C8B-B14F-4D97-AF65-F5344CB8AC3E}">
        <p14:creationId xmlns:p14="http://schemas.microsoft.com/office/powerpoint/2010/main" val="374760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en-US"/>
          </a:p>
        </p:txBody>
      </p:sp>
      <p:pic>
        <p:nvPicPr>
          <p:cNvPr id="8194" name="Picture 2" descr="Картинки по запросу &quot;typescript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8"/>
            <a:ext cx="6583680" cy="687171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a:stretch>
            <a:fillRect/>
          </a:stretch>
        </p:blipFill>
        <p:spPr>
          <a:xfrm>
            <a:off x="7295607" y="0"/>
            <a:ext cx="4894217" cy="6845709"/>
          </a:xfrm>
          <a:prstGeom prst="rect">
            <a:avLst/>
          </a:prstGeom>
        </p:spPr>
      </p:pic>
    </p:spTree>
    <p:extLst>
      <p:ext uri="{BB962C8B-B14F-4D97-AF65-F5344CB8AC3E}">
        <p14:creationId xmlns:p14="http://schemas.microsoft.com/office/powerpoint/2010/main" val="3092139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46968" y="104504"/>
            <a:ext cx="4239090" cy="757646"/>
          </a:xfrm>
        </p:spPr>
        <p:txBody>
          <a:bodyPr/>
          <a:lstStyle/>
          <a:p>
            <a:pPr>
              <a:lnSpc>
                <a:spcPct val="100000"/>
              </a:lnSpc>
            </a:pPr>
            <a:r>
              <a:rPr lang="en-US" sz="4000" dirty="0" smtClean="0"/>
              <a:t>WHY TO USE </a:t>
            </a:r>
            <a:r>
              <a:rPr lang="en-US" sz="4000" dirty="0" smtClean="0">
                <a:solidFill>
                  <a:srgbClr val="FF0000"/>
                </a:solidFill>
              </a:rPr>
              <a:t>TS</a:t>
            </a:r>
            <a:r>
              <a:rPr lang="en-US" sz="4000" dirty="0" smtClean="0"/>
              <a:t>?</a:t>
            </a:r>
            <a:endParaRPr lang="en-US" sz="2800" dirty="0"/>
          </a:p>
        </p:txBody>
      </p:sp>
      <p:sp>
        <p:nvSpPr>
          <p:cNvPr id="3" name="TextBox 2"/>
          <p:cNvSpPr txBox="1"/>
          <p:nvPr/>
        </p:nvSpPr>
        <p:spPr>
          <a:xfrm>
            <a:off x="385578" y="757642"/>
            <a:ext cx="11361869" cy="5632311"/>
          </a:xfrm>
          <a:prstGeom prst="rect">
            <a:avLst/>
          </a:prstGeom>
          <a:noFill/>
        </p:spPr>
        <p:txBody>
          <a:bodyPr wrap="square" rtlCol="0">
            <a:spAutoFit/>
          </a:bodyPr>
          <a:lstStyle/>
          <a:p>
            <a:r>
              <a:rPr lang="en-US" sz="2000" dirty="0"/>
              <a:t>The benefits of </a:t>
            </a:r>
            <a:r>
              <a:rPr lang="en-US" sz="2000" dirty="0" err="1"/>
              <a:t>TypeScript</a:t>
            </a:r>
            <a:r>
              <a:rPr lang="en-US" sz="2000" dirty="0"/>
              <a:t> include −</a:t>
            </a:r>
          </a:p>
          <a:p>
            <a:endParaRPr lang="en-US" sz="2000" dirty="0"/>
          </a:p>
          <a:p>
            <a:r>
              <a:rPr lang="en-US" sz="2000" dirty="0"/>
              <a:t>Compilation − JavaScript is an interpreted language. Hence, it needs to be run to test that it is valid. It means you write all the codes just to find no output, in case there is an error. Hence, you have to spend hours trying to find bugs in the code. The </a:t>
            </a:r>
            <a:r>
              <a:rPr lang="en-US" sz="2000" dirty="0" err="1"/>
              <a:t>TypeScript</a:t>
            </a:r>
            <a:r>
              <a:rPr lang="en-US" sz="2000" dirty="0"/>
              <a:t> </a:t>
            </a:r>
            <a:r>
              <a:rPr lang="en-US" sz="2000" dirty="0" err="1"/>
              <a:t>transpiler</a:t>
            </a:r>
            <a:r>
              <a:rPr lang="en-US" sz="2000" dirty="0"/>
              <a:t> provides the error-checking feature. </a:t>
            </a:r>
            <a:r>
              <a:rPr lang="en-US" sz="2000" dirty="0" err="1"/>
              <a:t>TypeScript</a:t>
            </a:r>
            <a:r>
              <a:rPr lang="en-US" sz="2000" dirty="0"/>
              <a:t> will compile the code and generate compilation errors, if it finds some sort of syntax errors. This helps to highlight errors before the script is run.</a:t>
            </a:r>
          </a:p>
          <a:p>
            <a:endParaRPr lang="en-US" sz="2000" dirty="0"/>
          </a:p>
          <a:p>
            <a:r>
              <a:rPr lang="en-US" sz="2000" dirty="0"/>
              <a:t>Strong Static Typing − JavaScript is not strongly typed. </a:t>
            </a:r>
            <a:r>
              <a:rPr lang="en-US" sz="2000" dirty="0" err="1"/>
              <a:t>TypeScript</a:t>
            </a:r>
            <a:r>
              <a:rPr lang="en-US" sz="2000" dirty="0"/>
              <a:t> comes with an optional static typing and type inference system through the TLS (</a:t>
            </a:r>
            <a:r>
              <a:rPr lang="en-US" sz="2000" dirty="0" err="1"/>
              <a:t>TypeScript</a:t>
            </a:r>
            <a:r>
              <a:rPr lang="en-US" sz="2000" dirty="0"/>
              <a:t> Language Service). The type of a variable, declared with no type, may be inferred by the TLS based on its value.</a:t>
            </a:r>
          </a:p>
          <a:p>
            <a:endParaRPr lang="en-US" sz="2000" dirty="0"/>
          </a:p>
          <a:p>
            <a:r>
              <a:rPr lang="en-US" sz="2000" dirty="0" err="1"/>
              <a:t>TypeScript</a:t>
            </a:r>
            <a:r>
              <a:rPr lang="en-US" sz="2000" dirty="0"/>
              <a:t> supports type definitions for existing JavaScript libraries. </a:t>
            </a:r>
            <a:r>
              <a:rPr lang="en-US" sz="2000" dirty="0" err="1"/>
              <a:t>TypeScript</a:t>
            </a:r>
            <a:r>
              <a:rPr lang="en-US" sz="2000" dirty="0"/>
              <a:t> Definition file (with .</a:t>
            </a:r>
            <a:r>
              <a:rPr lang="en-US" sz="2000" dirty="0" err="1"/>
              <a:t>d.ts</a:t>
            </a:r>
            <a:r>
              <a:rPr lang="en-US" sz="2000" dirty="0"/>
              <a:t> extension) provides definition for external JavaScript libraries. Hence, </a:t>
            </a:r>
            <a:r>
              <a:rPr lang="en-US" sz="2000" dirty="0" err="1"/>
              <a:t>TypeScript</a:t>
            </a:r>
            <a:r>
              <a:rPr lang="en-US" sz="2000" dirty="0"/>
              <a:t> code can contain these libraries.</a:t>
            </a:r>
          </a:p>
          <a:p>
            <a:endParaRPr lang="en-US" sz="2000" dirty="0"/>
          </a:p>
          <a:p>
            <a:r>
              <a:rPr lang="en-US" sz="2000" dirty="0" err="1"/>
              <a:t>TypeScript</a:t>
            </a:r>
            <a:r>
              <a:rPr lang="en-US" sz="2000" dirty="0"/>
              <a:t> supports Object Oriented Programming concepts like classes, interfaces, inheritance, etc.</a:t>
            </a:r>
            <a:endParaRPr lang="en-US" sz="2000" dirty="0" smtClean="0"/>
          </a:p>
        </p:txBody>
      </p:sp>
    </p:spTree>
    <p:extLst>
      <p:ext uri="{BB962C8B-B14F-4D97-AF65-F5344CB8AC3E}">
        <p14:creationId xmlns:p14="http://schemas.microsoft.com/office/powerpoint/2010/main" val="3431143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18026" y="69669"/>
            <a:ext cx="5247299" cy="757646"/>
          </a:xfrm>
        </p:spPr>
        <p:txBody>
          <a:bodyPr/>
          <a:lstStyle/>
          <a:p>
            <a:pPr>
              <a:lnSpc>
                <a:spcPct val="100000"/>
              </a:lnSpc>
            </a:pPr>
            <a:r>
              <a:rPr lang="en-US" sz="4000" dirty="0" smtClean="0"/>
              <a:t>ENVIROMENT SETUP</a:t>
            </a:r>
            <a:r>
              <a:rPr lang="en-US" sz="3200" dirty="0" smtClean="0"/>
              <a:t/>
            </a:r>
            <a:br>
              <a:rPr lang="en-US" sz="3200" dirty="0" smtClean="0"/>
            </a:br>
            <a:r>
              <a:rPr lang="en-US" sz="2800" dirty="0" smtClean="0"/>
              <a:t/>
            </a:r>
            <a:br>
              <a:rPr lang="en-US" sz="2800" dirty="0" smtClean="0"/>
            </a:br>
            <a:endParaRPr lang="en-US" sz="2800" dirty="0"/>
          </a:p>
        </p:txBody>
      </p:sp>
      <p:sp>
        <p:nvSpPr>
          <p:cNvPr id="3" name="TextBox 2"/>
          <p:cNvSpPr txBox="1"/>
          <p:nvPr/>
        </p:nvSpPr>
        <p:spPr>
          <a:xfrm>
            <a:off x="490496" y="997899"/>
            <a:ext cx="7617184" cy="4708981"/>
          </a:xfrm>
          <a:prstGeom prst="rect">
            <a:avLst/>
          </a:prstGeom>
          <a:noFill/>
        </p:spPr>
        <p:txBody>
          <a:bodyPr wrap="square" rtlCol="0">
            <a:spAutoFit/>
          </a:bodyPr>
          <a:lstStyle/>
          <a:p>
            <a:r>
              <a:rPr lang="en-US" sz="2000" dirty="0" smtClean="0"/>
              <a:t>To start codding it </a:t>
            </a:r>
            <a:r>
              <a:rPr lang="en-US" sz="2000" dirty="0" err="1" smtClean="0"/>
              <a:t>TypeScript</a:t>
            </a:r>
            <a:r>
              <a:rPr lang="en-US" sz="2000" dirty="0" smtClean="0"/>
              <a:t> do these several steps:</a:t>
            </a:r>
          </a:p>
          <a:p>
            <a:endParaRPr lang="en-US" sz="2000" dirty="0" smtClean="0"/>
          </a:p>
          <a:p>
            <a:r>
              <a:rPr lang="en-US" sz="2000" dirty="0" smtClean="0"/>
              <a:t>-Install TS globally</a:t>
            </a:r>
            <a:r>
              <a:rPr lang="en-US" sz="2000" dirty="0"/>
              <a:t>: </a:t>
            </a:r>
            <a:r>
              <a:rPr lang="en-US" sz="2000" b="1" dirty="0" err="1"/>
              <a:t>npm</a:t>
            </a:r>
            <a:r>
              <a:rPr lang="en-US" sz="2000" b="1" dirty="0"/>
              <a:t> install -g </a:t>
            </a:r>
            <a:r>
              <a:rPr lang="en-US" sz="2000" b="1" dirty="0" smtClean="0"/>
              <a:t>typescript</a:t>
            </a:r>
          </a:p>
          <a:p>
            <a:endParaRPr lang="en-US" sz="2000" b="1" dirty="0" smtClean="0"/>
          </a:p>
          <a:p>
            <a:r>
              <a:rPr lang="en-US" sz="2000" dirty="0" smtClean="0"/>
              <a:t>-Create new node project</a:t>
            </a:r>
            <a:r>
              <a:rPr lang="en-US" sz="2000" dirty="0"/>
              <a:t>: </a:t>
            </a:r>
            <a:r>
              <a:rPr lang="en-US" sz="2000" b="1" dirty="0" err="1"/>
              <a:t>npm</a:t>
            </a:r>
            <a:r>
              <a:rPr lang="en-US" sz="2000" b="1" dirty="0"/>
              <a:t> </a:t>
            </a:r>
            <a:r>
              <a:rPr lang="en-US" sz="2000" b="1" dirty="0" err="1"/>
              <a:t>init</a:t>
            </a:r>
            <a:r>
              <a:rPr lang="en-US" sz="2000" b="1" dirty="0"/>
              <a:t> </a:t>
            </a:r>
            <a:r>
              <a:rPr lang="en-US" sz="2000" b="1" dirty="0" smtClean="0"/>
              <a:t>–y</a:t>
            </a:r>
          </a:p>
          <a:p>
            <a:endParaRPr lang="en-US" sz="2000" b="1" dirty="0"/>
          </a:p>
          <a:p>
            <a:r>
              <a:rPr lang="en-US" sz="2000" dirty="0" smtClean="0"/>
              <a:t>-Add typescript to </a:t>
            </a:r>
            <a:r>
              <a:rPr lang="en-US" sz="2000" dirty="0"/>
              <a:t>our project: </a:t>
            </a:r>
            <a:r>
              <a:rPr lang="en-US" sz="2000" b="1" dirty="0" err="1"/>
              <a:t>npm</a:t>
            </a:r>
            <a:r>
              <a:rPr lang="en-US" sz="2000" b="1" dirty="0"/>
              <a:t> </a:t>
            </a:r>
            <a:r>
              <a:rPr lang="en-US" sz="2000" b="1" dirty="0" err="1"/>
              <a:t>i</a:t>
            </a:r>
            <a:r>
              <a:rPr lang="en-US" sz="2000" b="1" dirty="0"/>
              <a:t> typescript --</a:t>
            </a:r>
            <a:r>
              <a:rPr lang="en-US" sz="2000" b="1" dirty="0" smtClean="0"/>
              <a:t>save-dev</a:t>
            </a:r>
          </a:p>
          <a:p>
            <a:endParaRPr lang="en-US" sz="2000" b="1" dirty="0"/>
          </a:p>
          <a:p>
            <a:r>
              <a:rPr lang="en-US" sz="2000" dirty="0" smtClean="0"/>
              <a:t>-</a:t>
            </a:r>
            <a:r>
              <a:rPr lang="en-US" sz="2000" dirty="0" err="1" smtClean="0"/>
              <a:t>Config</a:t>
            </a:r>
            <a:r>
              <a:rPr lang="en-US" sz="2000" dirty="0" smtClean="0"/>
              <a:t> node scripts to easy start</a:t>
            </a:r>
            <a:r>
              <a:rPr lang="en-US" sz="2000" dirty="0"/>
              <a:t>: </a:t>
            </a:r>
            <a:r>
              <a:rPr lang="en-US" sz="2000" b="1" dirty="0"/>
              <a:t>"scripts": </a:t>
            </a:r>
            <a:r>
              <a:rPr lang="en-US" sz="2000" b="1" dirty="0" smtClean="0"/>
              <a:t>{    </a:t>
            </a:r>
            <a:r>
              <a:rPr lang="en-US" sz="2000" b="1" dirty="0"/>
              <a:t>"</a:t>
            </a:r>
            <a:r>
              <a:rPr lang="en-US" sz="2000" b="1" dirty="0" err="1"/>
              <a:t>tsc</a:t>
            </a:r>
            <a:r>
              <a:rPr lang="en-US" sz="2000" b="1" dirty="0"/>
              <a:t>": "</a:t>
            </a:r>
            <a:r>
              <a:rPr lang="en-US" sz="2000" b="1" dirty="0" err="1"/>
              <a:t>tsc</a:t>
            </a:r>
            <a:r>
              <a:rPr lang="en-US" sz="2000" b="1" dirty="0" smtClean="0"/>
              <a:t>"  },</a:t>
            </a:r>
          </a:p>
          <a:p>
            <a:endParaRPr lang="en-US" sz="2000" b="1" dirty="0"/>
          </a:p>
          <a:p>
            <a:r>
              <a:rPr lang="en-US" sz="2000" dirty="0" smtClean="0"/>
              <a:t>-</a:t>
            </a:r>
            <a:r>
              <a:rPr lang="en-US" sz="2000" dirty="0" err="1" smtClean="0"/>
              <a:t>Init</a:t>
            </a:r>
            <a:r>
              <a:rPr lang="en-US" sz="2000" dirty="0"/>
              <a:t> configuration file for TS: </a:t>
            </a:r>
            <a:r>
              <a:rPr lang="en-US" sz="2000" b="1" dirty="0" err="1"/>
              <a:t>npm</a:t>
            </a:r>
            <a:r>
              <a:rPr lang="en-US" sz="2000" b="1" dirty="0"/>
              <a:t> run </a:t>
            </a:r>
            <a:r>
              <a:rPr lang="en-US" sz="2000" b="1" dirty="0" err="1"/>
              <a:t>tsc</a:t>
            </a:r>
            <a:r>
              <a:rPr lang="en-US" sz="2000" b="1" dirty="0"/>
              <a:t> -- --</a:t>
            </a:r>
            <a:r>
              <a:rPr lang="en-US" sz="2000" b="1" dirty="0" err="1" smtClean="0"/>
              <a:t>init</a:t>
            </a:r>
            <a:endParaRPr lang="en-US" sz="2000" dirty="0" smtClean="0"/>
          </a:p>
          <a:p>
            <a:endParaRPr lang="en-US" sz="2000" b="1" dirty="0"/>
          </a:p>
          <a:p>
            <a:r>
              <a:rPr lang="en-US" sz="2000" dirty="0" smtClean="0"/>
              <a:t>For easy start replace all in TS </a:t>
            </a:r>
            <a:r>
              <a:rPr lang="en-US" sz="2000" dirty="0" err="1" smtClean="0"/>
              <a:t>config</a:t>
            </a:r>
            <a:r>
              <a:rPr lang="en-US" sz="2000" dirty="0" smtClean="0"/>
              <a:t> file with this:</a:t>
            </a:r>
          </a:p>
          <a:p>
            <a:r>
              <a:rPr lang="en-US" sz="2000" dirty="0" smtClean="0"/>
              <a:t>Ok, now write your code and use </a:t>
            </a:r>
            <a:r>
              <a:rPr lang="en-US" sz="2000" b="1" dirty="0" err="1" smtClean="0"/>
              <a:t>npm</a:t>
            </a:r>
            <a:r>
              <a:rPr lang="en-US" sz="2000" b="1" dirty="0" smtClean="0"/>
              <a:t> run </a:t>
            </a:r>
            <a:r>
              <a:rPr lang="en-US" sz="2000" b="1" dirty="0" err="1" smtClean="0"/>
              <a:t>tsc</a:t>
            </a:r>
            <a:endParaRPr lang="en-US" sz="2000" b="1" dirty="0"/>
          </a:p>
          <a:p>
            <a:r>
              <a:rPr lang="en-US" sz="2000" dirty="0" smtClean="0"/>
              <a:t>command to compile your awesome code!</a:t>
            </a:r>
            <a:endParaRPr lang="en-US" sz="2000" dirty="0"/>
          </a:p>
        </p:txBody>
      </p:sp>
      <p:pic>
        <p:nvPicPr>
          <p:cNvPr id="7" name="Рисунок 6"/>
          <p:cNvPicPr>
            <a:picLocks noChangeAspect="1"/>
          </p:cNvPicPr>
          <p:nvPr/>
        </p:nvPicPr>
        <p:blipFill>
          <a:blip r:embed="rId2"/>
          <a:stretch>
            <a:fillRect/>
          </a:stretch>
        </p:blipFill>
        <p:spPr>
          <a:xfrm>
            <a:off x="6750775" y="4589961"/>
            <a:ext cx="3009900" cy="2171700"/>
          </a:xfrm>
          <a:prstGeom prst="rect">
            <a:avLst/>
          </a:prstGeom>
        </p:spPr>
      </p:pic>
    </p:spTree>
    <p:extLst>
      <p:ext uri="{BB962C8B-B14F-4D97-AF65-F5344CB8AC3E}">
        <p14:creationId xmlns:p14="http://schemas.microsoft.com/office/powerpoint/2010/main" val="2995666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3" name="TextBox 2"/>
          <p:cNvSpPr txBox="1"/>
          <p:nvPr/>
        </p:nvSpPr>
        <p:spPr>
          <a:xfrm>
            <a:off x="325033" y="2417396"/>
            <a:ext cx="7617184" cy="1938992"/>
          </a:xfrm>
          <a:prstGeom prst="rect">
            <a:avLst/>
          </a:prstGeom>
          <a:noFill/>
        </p:spPr>
        <p:txBody>
          <a:bodyPr wrap="square" rtlCol="0">
            <a:spAutoFit/>
          </a:bodyPr>
          <a:lstStyle/>
          <a:p>
            <a:r>
              <a:rPr lang="en-US" sz="2000" dirty="0"/>
              <a:t>The Type System represents the different types of values supported by the language. The Type System checks the validity of the supplied values, before they are stored or manipulated by the program. This ensures that the code behaves as expected. The Type System further allows for richer code hinting and automated documentation too.</a:t>
            </a:r>
          </a:p>
        </p:txBody>
      </p:sp>
      <p:pic>
        <p:nvPicPr>
          <p:cNvPr id="3074" name="Picture 2" descr="Data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547" y="2329602"/>
            <a:ext cx="4084402" cy="208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74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6" name="TextBox 5"/>
          <p:cNvSpPr txBox="1"/>
          <p:nvPr/>
        </p:nvSpPr>
        <p:spPr>
          <a:xfrm>
            <a:off x="3183325" y="1047838"/>
            <a:ext cx="837089" cy="461665"/>
          </a:xfrm>
          <a:prstGeom prst="rect">
            <a:avLst/>
          </a:prstGeom>
          <a:noFill/>
        </p:spPr>
        <p:txBody>
          <a:bodyPr wrap="none" rtlCol="0">
            <a:spAutoFit/>
          </a:bodyPr>
          <a:lstStyle/>
          <a:p>
            <a:r>
              <a:rPr lang="en-US" sz="2400" dirty="0" smtClean="0">
                <a:latin typeface="+mj-lt"/>
              </a:rPr>
              <a:t>ANY</a:t>
            </a:r>
            <a:endParaRPr lang="en-US" sz="2400" dirty="0">
              <a:latin typeface="+mj-lt"/>
            </a:endParaRPr>
          </a:p>
        </p:txBody>
      </p:sp>
      <p:sp>
        <p:nvSpPr>
          <p:cNvPr id="9" name="TextBox 8"/>
          <p:cNvSpPr txBox="1"/>
          <p:nvPr/>
        </p:nvSpPr>
        <p:spPr>
          <a:xfrm>
            <a:off x="211822" y="1509503"/>
            <a:ext cx="7425514" cy="1015663"/>
          </a:xfrm>
          <a:prstGeom prst="rect">
            <a:avLst/>
          </a:prstGeom>
          <a:noFill/>
        </p:spPr>
        <p:txBody>
          <a:bodyPr wrap="square" rtlCol="0">
            <a:spAutoFit/>
          </a:bodyPr>
          <a:lstStyle/>
          <a:p>
            <a:r>
              <a:rPr lang="en-US" sz="2000" dirty="0"/>
              <a:t>The any data type is the super type of all types in </a:t>
            </a:r>
            <a:r>
              <a:rPr lang="en-US" sz="2000" dirty="0" err="1"/>
              <a:t>TypeScript</a:t>
            </a:r>
            <a:r>
              <a:rPr lang="en-US" sz="2000" dirty="0"/>
              <a:t>. It denotes a dynamic type. Using the </a:t>
            </a:r>
            <a:r>
              <a:rPr lang="en-US" sz="2000" b="1" dirty="0"/>
              <a:t>any</a:t>
            </a:r>
            <a:r>
              <a:rPr lang="en-US" sz="2000" dirty="0"/>
              <a:t> type is equivalent to opting out of type checking for a variable.</a:t>
            </a:r>
          </a:p>
        </p:txBody>
      </p:sp>
      <p:pic>
        <p:nvPicPr>
          <p:cNvPr id="7" name="Рисунок 6"/>
          <p:cNvPicPr>
            <a:picLocks noChangeAspect="1"/>
          </p:cNvPicPr>
          <p:nvPr/>
        </p:nvPicPr>
        <p:blipFill>
          <a:blip r:embed="rId2"/>
          <a:stretch>
            <a:fillRect/>
          </a:stretch>
        </p:blipFill>
        <p:spPr>
          <a:xfrm>
            <a:off x="6048376" y="2841509"/>
            <a:ext cx="5673362" cy="2191696"/>
          </a:xfrm>
          <a:prstGeom prst="rect">
            <a:avLst/>
          </a:prstGeom>
        </p:spPr>
      </p:pic>
      <p:sp>
        <p:nvSpPr>
          <p:cNvPr id="11" name="TextBox 10"/>
          <p:cNvSpPr txBox="1"/>
          <p:nvPr/>
        </p:nvSpPr>
        <p:spPr>
          <a:xfrm>
            <a:off x="2320108" y="2672900"/>
            <a:ext cx="2563522" cy="461665"/>
          </a:xfrm>
          <a:prstGeom prst="rect">
            <a:avLst/>
          </a:prstGeom>
          <a:noFill/>
        </p:spPr>
        <p:txBody>
          <a:bodyPr wrap="none" rtlCol="0">
            <a:spAutoFit/>
          </a:bodyPr>
          <a:lstStyle/>
          <a:p>
            <a:r>
              <a:rPr lang="en-US" sz="2400" dirty="0" smtClean="0">
                <a:latin typeface="+mj-lt"/>
              </a:rPr>
              <a:t>BUILD IN TYPES</a:t>
            </a:r>
            <a:endParaRPr lang="en-US" sz="2400" dirty="0">
              <a:latin typeface="+mj-lt"/>
            </a:endParaRPr>
          </a:p>
        </p:txBody>
      </p:sp>
      <p:sp>
        <p:nvSpPr>
          <p:cNvPr id="12" name="TextBox 11"/>
          <p:cNvSpPr txBox="1"/>
          <p:nvPr/>
        </p:nvSpPr>
        <p:spPr>
          <a:xfrm>
            <a:off x="211822" y="3117466"/>
            <a:ext cx="5836554" cy="1323439"/>
          </a:xfrm>
          <a:prstGeom prst="rect">
            <a:avLst/>
          </a:prstGeom>
          <a:noFill/>
        </p:spPr>
        <p:txBody>
          <a:bodyPr wrap="square" rtlCol="0">
            <a:spAutoFit/>
          </a:bodyPr>
          <a:lstStyle/>
          <a:p>
            <a:r>
              <a:rPr lang="en-US" sz="2000" dirty="0"/>
              <a:t>The following table illustrates all the built-in types in </a:t>
            </a:r>
            <a:r>
              <a:rPr lang="en-US" sz="2000" dirty="0" err="1" smtClean="0"/>
              <a:t>TypeScript</a:t>
            </a:r>
            <a:r>
              <a:rPr lang="en-US" sz="2000" dirty="0" smtClean="0"/>
              <a:t>.</a:t>
            </a:r>
          </a:p>
          <a:p>
            <a:r>
              <a:rPr lang="en-US" sz="2000" b="1" dirty="0"/>
              <a:t>Note</a:t>
            </a:r>
            <a:r>
              <a:rPr lang="en-US" sz="2000" dirty="0"/>
              <a:t> − There is no integer type in </a:t>
            </a:r>
            <a:r>
              <a:rPr lang="en-US" sz="2000" dirty="0" err="1"/>
              <a:t>TypeScript</a:t>
            </a:r>
            <a:r>
              <a:rPr lang="en-US" sz="2000" dirty="0"/>
              <a:t> and JavaScript.</a:t>
            </a:r>
          </a:p>
        </p:txBody>
      </p:sp>
      <p:sp>
        <p:nvSpPr>
          <p:cNvPr id="14" name="TextBox 13"/>
          <p:cNvSpPr txBox="1"/>
          <p:nvPr/>
        </p:nvSpPr>
        <p:spPr>
          <a:xfrm>
            <a:off x="1880885" y="4571540"/>
            <a:ext cx="3441968" cy="461665"/>
          </a:xfrm>
          <a:prstGeom prst="rect">
            <a:avLst/>
          </a:prstGeom>
          <a:noFill/>
        </p:spPr>
        <p:txBody>
          <a:bodyPr wrap="none" rtlCol="0">
            <a:spAutoFit/>
          </a:bodyPr>
          <a:lstStyle/>
          <a:p>
            <a:r>
              <a:rPr lang="en-US" sz="2400" dirty="0" smtClean="0">
                <a:latin typeface="+mj-lt"/>
              </a:rPr>
              <a:t>USER DEFINED TYPES</a:t>
            </a:r>
            <a:endParaRPr lang="en-US" sz="2400" dirty="0">
              <a:latin typeface="+mj-lt"/>
            </a:endParaRPr>
          </a:p>
        </p:txBody>
      </p:sp>
      <p:sp>
        <p:nvSpPr>
          <p:cNvPr id="15" name="TextBox 14"/>
          <p:cNvSpPr txBox="1"/>
          <p:nvPr/>
        </p:nvSpPr>
        <p:spPr>
          <a:xfrm>
            <a:off x="211822" y="5033205"/>
            <a:ext cx="5836554" cy="1015663"/>
          </a:xfrm>
          <a:prstGeom prst="rect">
            <a:avLst/>
          </a:prstGeom>
          <a:noFill/>
        </p:spPr>
        <p:txBody>
          <a:bodyPr wrap="square" rtlCol="0">
            <a:spAutoFit/>
          </a:bodyPr>
          <a:lstStyle/>
          <a:p>
            <a:r>
              <a:rPr lang="en-US" sz="2000" dirty="0"/>
              <a:t>User-defined types include Enumerations (</a:t>
            </a:r>
            <a:r>
              <a:rPr lang="en-US" sz="2000" dirty="0" err="1"/>
              <a:t>enums</a:t>
            </a:r>
            <a:r>
              <a:rPr lang="en-US" sz="2000" dirty="0"/>
              <a:t>), classes, interfaces, arrays, and tuple. These are discussed in detail in the later </a:t>
            </a:r>
            <a:r>
              <a:rPr lang="en-US" sz="2000" dirty="0" smtClean="0"/>
              <a:t>slides.</a:t>
            </a:r>
            <a:endParaRPr lang="en-US" sz="2000" dirty="0"/>
          </a:p>
        </p:txBody>
      </p:sp>
    </p:spTree>
    <p:extLst>
      <p:ext uri="{BB962C8B-B14F-4D97-AF65-F5344CB8AC3E}">
        <p14:creationId xmlns:p14="http://schemas.microsoft.com/office/powerpoint/2010/main" val="1731336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TYPESCRIPT </a:t>
            </a:r>
            <a:r>
              <a:rPr lang="en-US" sz="4000" dirty="0" err="1" smtClean="0"/>
              <a:t>TYPES</a:t>
            </a:r>
            <a:r>
              <a:rPr lang="en-US" sz="4000" dirty="0" err="1" smtClean="0">
                <a:solidFill>
                  <a:srgbClr val="FF0000"/>
                </a:solidFill>
              </a:rPr>
              <a:t>CRIPT</a:t>
            </a:r>
            <a:r>
              <a:rPr lang="en-US" sz="2800" dirty="0" smtClean="0"/>
              <a:t/>
            </a:r>
            <a:br>
              <a:rPr lang="en-US" sz="2800" dirty="0" smtClean="0"/>
            </a:br>
            <a:endParaRPr lang="en-US" sz="2800" dirty="0"/>
          </a:p>
        </p:txBody>
      </p:sp>
      <p:sp>
        <p:nvSpPr>
          <p:cNvPr id="6" name="TextBox 5"/>
          <p:cNvSpPr txBox="1"/>
          <p:nvPr/>
        </p:nvSpPr>
        <p:spPr>
          <a:xfrm>
            <a:off x="2555261" y="910105"/>
            <a:ext cx="1149674" cy="461665"/>
          </a:xfrm>
          <a:prstGeom prst="rect">
            <a:avLst/>
          </a:prstGeom>
          <a:noFill/>
        </p:spPr>
        <p:txBody>
          <a:bodyPr wrap="none" rtlCol="0">
            <a:spAutoFit/>
          </a:bodyPr>
          <a:lstStyle/>
          <a:p>
            <a:r>
              <a:rPr lang="en-US" sz="2400" dirty="0" smtClean="0">
                <a:latin typeface="+mj-lt"/>
              </a:rPr>
              <a:t>TUPLE</a:t>
            </a:r>
            <a:endParaRPr lang="en-US" sz="2400" dirty="0">
              <a:latin typeface="+mj-lt"/>
            </a:endParaRPr>
          </a:p>
        </p:txBody>
      </p:sp>
      <p:sp>
        <p:nvSpPr>
          <p:cNvPr id="9" name="TextBox 8"/>
          <p:cNvSpPr txBox="1"/>
          <p:nvPr/>
        </p:nvSpPr>
        <p:spPr>
          <a:xfrm>
            <a:off x="211822" y="1368961"/>
            <a:ext cx="5836554" cy="1631216"/>
          </a:xfrm>
          <a:prstGeom prst="rect">
            <a:avLst/>
          </a:prstGeom>
          <a:noFill/>
        </p:spPr>
        <p:txBody>
          <a:bodyPr wrap="square" rtlCol="0">
            <a:spAutoFit/>
          </a:bodyPr>
          <a:lstStyle/>
          <a:p>
            <a:r>
              <a:rPr lang="en-US" sz="2000" dirty="0"/>
              <a:t>Tuple types allow you to express an array with a fixed number of elements whose types are known, but need not be the same. When accessing an element with a known index, the correct type is </a:t>
            </a:r>
            <a:r>
              <a:rPr lang="en-US" sz="2000" dirty="0" smtClean="0"/>
              <a:t>retrieved.</a:t>
            </a:r>
            <a:endParaRPr lang="en-US" sz="2000" dirty="0"/>
          </a:p>
        </p:txBody>
      </p:sp>
      <p:sp>
        <p:nvSpPr>
          <p:cNvPr id="11" name="TextBox 10"/>
          <p:cNvSpPr txBox="1"/>
          <p:nvPr/>
        </p:nvSpPr>
        <p:spPr>
          <a:xfrm>
            <a:off x="2576902" y="3000177"/>
            <a:ext cx="1106393" cy="461665"/>
          </a:xfrm>
          <a:prstGeom prst="rect">
            <a:avLst/>
          </a:prstGeom>
          <a:noFill/>
        </p:spPr>
        <p:txBody>
          <a:bodyPr wrap="none" rtlCol="0">
            <a:spAutoFit/>
          </a:bodyPr>
          <a:lstStyle/>
          <a:p>
            <a:r>
              <a:rPr lang="en-US" sz="2400" dirty="0" smtClean="0">
                <a:latin typeface="+mj-lt"/>
              </a:rPr>
              <a:t>ENUM</a:t>
            </a:r>
            <a:endParaRPr lang="en-US" sz="2400" dirty="0">
              <a:latin typeface="+mj-lt"/>
            </a:endParaRPr>
          </a:p>
        </p:txBody>
      </p:sp>
      <p:pic>
        <p:nvPicPr>
          <p:cNvPr id="3" name="Рисунок 2"/>
          <p:cNvPicPr>
            <a:picLocks noChangeAspect="1"/>
          </p:cNvPicPr>
          <p:nvPr/>
        </p:nvPicPr>
        <p:blipFill>
          <a:blip r:embed="rId2"/>
          <a:stretch>
            <a:fillRect/>
          </a:stretch>
        </p:blipFill>
        <p:spPr>
          <a:xfrm>
            <a:off x="6357697" y="1509503"/>
            <a:ext cx="2385267" cy="1013548"/>
          </a:xfrm>
          <a:prstGeom prst="rect">
            <a:avLst/>
          </a:prstGeom>
        </p:spPr>
      </p:pic>
      <p:sp>
        <p:nvSpPr>
          <p:cNvPr id="16" name="TextBox 15"/>
          <p:cNvSpPr txBox="1"/>
          <p:nvPr/>
        </p:nvSpPr>
        <p:spPr>
          <a:xfrm>
            <a:off x="211822" y="3538446"/>
            <a:ext cx="5836554" cy="1323439"/>
          </a:xfrm>
          <a:prstGeom prst="rect">
            <a:avLst/>
          </a:prstGeom>
          <a:noFill/>
        </p:spPr>
        <p:txBody>
          <a:bodyPr wrap="square" rtlCol="0">
            <a:spAutoFit/>
          </a:bodyPr>
          <a:lstStyle/>
          <a:p>
            <a:r>
              <a:rPr lang="en-US" sz="2000" dirty="0" smtClean="0"/>
              <a:t>A </a:t>
            </a:r>
            <a:r>
              <a:rPr lang="en-US" sz="2000" dirty="0"/>
              <a:t>helpful addition to the standard set of datatypes from JavaScript is the </a:t>
            </a:r>
            <a:r>
              <a:rPr lang="en-US" sz="2000" dirty="0" err="1"/>
              <a:t>enum</a:t>
            </a:r>
            <a:r>
              <a:rPr lang="en-US" sz="2000" dirty="0"/>
              <a:t>. As in languages like C#, an </a:t>
            </a:r>
            <a:r>
              <a:rPr lang="en-US" sz="2000" dirty="0" err="1"/>
              <a:t>enum</a:t>
            </a:r>
            <a:r>
              <a:rPr lang="en-US" sz="2000" dirty="0"/>
              <a:t> is a way of giving more friendly names to sets of numeric values.</a:t>
            </a:r>
          </a:p>
        </p:txBody>
      </p:sp>
      <p:pic>
        <p:nvPicPr>
          <p:cNvPr id="8" name="Рисунок 7"/>
          <p:cNvPicPr>
            <a:picLocks noChangeAspect="1"/>
          </p:cNvPicPr>
          <p:nvPr/>
        </p:nvPicPr>
        <p:blipFill>
          <a:blip r:embed="rId3"/>
          <a:stretch>
            <a:fillRect/>
          </a:stretch>
        </p:blipFill>
        <p:spPr>
          <a:xfrm>
            <a:off x="6391989" y="3718585"/>
            <a:ext cx="2316681" cy="1066892"/>
          </a:xfrm>
          <a:prstGeom prst="rect">
            <a:avLst/>
          </a:prstGeom>
        </p:spPr>
      </p:pic>
      <p:sp>
        <p:nvSpPr>
          <p:cNvPr id="19" name="TextBox 18"/>
          <p:cNvSpPr txBox="1"/>
          <p:nvPr/>
        </p:nvSpPr>
        <p:spPr>
          <a:xfrm>
            <a:off x="2576902" y="4859416"/>
            <a:ext cx="960519" cy="461665"/>
          </a:xfrm>
          <a:prstGeom prst="rect">
            <a:avLst/>
          </a:prstGeom>
          <a:noFill/>
        </p:spPr>
        <p:txBody>
          <a:bodyPr wrap="none" rtlCol="0">
            <a:spAutoFit/>
          </a:bodyPr>
          <a:lstStyle/>
          <a:p>
            <a:r>
              <a:rPr lang="en-US" sz="2400" dirty="0" smtClean="0">
                <a:latin typeface="+mj-lt"/>
              </a:rPr>
              <a:t>VOID</a:t>
            </a:r>
            <a:endParaRPr lang="en-US" sz="2400" dirty="0">
              <a:latin typeface="+mj-lt"/>
            </a:endParaRPr>
          </a:p>
        </p:txBody>
      </p:sp>
      <p:sp>
        <p:nvSpPr>
          <p:cNvPr id="20" name="TextBox 19"/>
          <p:cNvSpPr txBox="1"/>
          <p:nvPr/>
        </p:nvSpPr>
        <p:spPr>
          <a:xfrm>
            <a:off x="211822" y="5397685"/>
            <a:ext cx="5836554" cy="1323439"/>
          </a:xfrm>
          <a:prstGeom prst="rect">
            <a:avLst/>
          </a:prstGeom>
          <a:noFill/>
        </p:spPr>
        <p:txBody>
          <a:bodyPr wrap="square" rtlCol="0">
            <a:spAutoFit/>
          </a:bodyPr>
          <a:lstStyle/>
          <a:p>
            <a:r>
              <a:rPr lang="en-US" sz="2000" dirty="0"/>
              <a:t>void is a little like the opposite of any: the absence of having any type at all. You may commonly see this as the return type of functions that do not return a </a:t>
            </a:r>
            <a:r>
              <a:rPr lang="en-US" sz="2000" dirty="0" smtClean="0"/>
              <a:t>value</a:t>
            </a:r>
            <a:endParaRPr lang="en-US" sz="2000" dirty="0"/>
          </a:p>
        </p:txBody>
      </p:sp>
      <p:pic>
        <p:nvPicPr>
          <p:cNvPr id="10" name="Рисунок 9"/>
          <p:cNvPicPr>
            <a:picLocks noChangeAspect="1"/>
          </p:cNvPicPr>
          <p:nvPr/>
        </p:nvPicPr>
        <p:blipFill>
          <a:blip r:embed="rId4"/>
          <a:stretch>
            <a:fillRect/>
          </a:stretch>
        </p:blipFill>
        <p:spPr>
          <a:xfrm>
            <a:off x="6357697" y="5108100"/>
            <a:ext cx="3703641" cy="579170"/>
          </a:xfrm>
          <a:prstGeom prst="rect">
            <a:avLst/>
          </a:prstGeom>
        </p:spPr>
      </p:pic>
      <p:pic>
        <p:nvPicPr>
          <p:cNvPr id="21" name="Рисунок 20"/>
          <p:cNvPicPr>
            <a:picLocks noChangeAspect="1"/>
          </p:cNvPicPr>
          <p:nvPr/>
        </p:nvPicPr>
        <p:blipFill>
          <a:blip r:embed="rId5"/>
          <a:stretch>
            <a:fillRect/>
          </a:stretch>
        </p:blipFill>
        <p:spPr>
          <a:xfrm>
            <a:off x="6357697" y="5798115"/>
            <a:ext cx="4968671" cy="365792"/>
          </a:xfrm>
          <a:prstGeom prst="rect">
            <a:avLst/>
          </a:prstGeom>
        </p:spPr>
      </p:pic>
    </p:spTree>
    <p:extLst>
      <p:ext uri="{BB962C8B-B14F-4D97-AF65-F5344CB8AC3E}">
        <p14:creationId xmlns:p14="http://schemas.microsoft.com/office/powerpoint/2010/main" val="594452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4054" y="152459"/>
            <a:ext cx="8164672" cy="757646"/>
          </a:xfrm>
        </p:spPr>
        <p:txBody>
          <a:bodyPr/>
          <a:lstStyle/>
          <a:p>
            <a:pPr algn="ctr">
              <a:lnSpc>
                <a:spcPct val="100000"/>
              </a:lnSpc>
            </a:pPr>
            <a:r>
              <a:rPr lang="en-US" sz="4000" dirty="0" smtClean="0"/>
              <a:t>NEVER</a:t>
            </a:r>
            <a:endParaRPr lang="en-US" sz="2800" dirty="0"/>
          </a:p>
        </p:txBody>
      </p:sp>
      <p:sp>
        <p:nvSpPr>
          <p:cNvPr id="9" name="TextBox 8"/>
          <p:cNvSpPr txBox="1"/>
          <p:nvPr/>
        </p:nvSpPr>
        <p:spPr>
          <a:xfrm>
            <a:off x="264074" y="910105"/>
            <a:ext cx="5239743" cy="4708981"/>
          </a:xfrm>
          <a:prstGeom prst="rect">
            <a:avLst/>
          </a:prstGeom>
          <a:noFill/>
        </p:spPr>
        <p:txBody>
          <a:bodyPr wrap="square" rtlCol="0">
            <a:spAutoFit/>
          </a:bodyPr>
          <a:lstStyle/>
          <a:p>
            <a:pPr algn="ctr"/>
            <a:r>
              <a:rPr lang="en-US" sz="2000" dirty="0" smtClean="0"/>
              <a:t>The </a:t>
            </a:r>
            <a:r>
              <a:rPr lang="en-US" sz="2000" dirty="0"/>
              <a:t>never type represents the type of values that never occur. For instance, never is the return type for a function expression or an arrow function expression that always throws an exception or one that never returns; Variables also acquire the type never when narrowed by any type guards that can never be true.</a:t>
            </a:r>
          </a:p>
          <a:p>
            <a:pPr algn="ctr"/>
            <a:endParaRPr lang="en-US" sz="2000" dirty="0"/>
          </a:p>
          <a:p>
            <a:pPr algn="ctr"/>
            <a:r>
              <a:rPr lang="en-US" sz="2000" dirty="0"/>
              <a:t>The never type is a subtype of, and assignable to, every type; however, no type is a subtype of, or assignable to, never (except never itself). Even any isn’t assignable to never.</a:t>
            </a:r>
          </a:p>
        </p:txBody>
      </p:sp>
      <p:pic>
        <p:nvPicPr>
          <p:cNvPr id="7" name="Рисунок 6"/>
          <p:cNvPicPr>
            <a:picLocks noChangeAspect="1"/>
          </p:cNvPicPr>
          <p:nvPr/>
        </p:nvPicPr>
        <p:blipFill>
          <a:blip r:embed="rId2"/>
          <a:stretch>
            <a:fillRect/>
          </a:stretch>
        </p:blipFill>
        <p:spPr>
          <a:xfrm>
            <a:off x="5503817" y="1842872"/>
            <a:ext cx="6388013" cy="2843445"/>
          </a:xfrm>
          <a:prstGeom prst="rect">
            <a:avLst/>
          </a:prstGeom>
        </p:spPr>
      </p:pic>
    </p:spTree>
    <p:extLst>
      <p:ext uri="{BB962C8B-B14F-4D97-AF65-F5344CB8AC3E}">
        <p14:creationId xmlns:p14="http://schemas.microsoft.com/office/powerpoint/2010/main" val="455114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2"/>
          <a:stretch>
            <a:fillRect/>
          </a:stretch>
        </p:blipFill>
        <p:spPr>
          <a:xfrm>
            <a:off x="3981303" y="1069648"/>
            <a:ext cx="6886993" cy="525826"/>
          </a:xfrm>
          <a:prstGeom prst="rect">
            <a:avLst/>
          </a:prstGeom>
        </p:spPr>
      </p:pic>
      <p:sp>
        <p:nvSpPr>
          <p:cNvPr id="2" name="Заголовок 1"/>
          <p:cNvSpPr>
            <a:spLocks noGrp="1"/>
          </p:cNvSpPr>
          <p:nvPr>
            <p:ph type="title"/>
          </p:nvPr>
        </p:nvSpPr>
        <p:spPr>
          <a:xfrm>
            <a:off x="2148923" y="259840"/>
            <a:ext cx="8164672" cy="757646"/>
          </a:xfrm>
        </p:spPr>
        <p:txBody>
          <a:bodyPr/>
          <a:lstStyle/>
          <a:p>
            <a:pPr algn="ctr">
              <a:lnSpc>
                <a:spcPct val="100000"/>
              </a:lnSpc>
            </a:pPr>
            <a:r>
              <a:rPr lang="en-US" sz="4000" dirty="0" smtClean="0"/>
              <a:t>UNIONS</a:t>
            </a:r>
            <a:endParaRPr lang="en-US" sz="2800" dirty="0"/>
          </a:p>
        </p:txBody>
      </p:sp>
      <p:sp>
        <p:nvSpPr>
          <p:cNvPr id="12" name="TextBox 11"/>
          <p:cNvSpPr txBox="1"/>
          <p:nvPr/>
        </p:nvSpPr>
        <p:spPr>
          <a:xfrm>
            <a:off x="2346255" y="1185971"/>
            <a:ext cx="1208985" cy="461665"/>
          </a:xfrm>
          <a:prstGeom prst="rect">
            <a:avLst/>
          </a:prstGeom>
          <a:noFill/>
        </p:spPr>
        <p:txBody>
          <a:bodyPr wrap="none" rtlCol="0">
            <a:spAutoFit/>
          </a:bodyPr>
          <a:lstStyle/>
          <a:p>
            <a:r>
              <a:rPr lang="en-US" sz="2400" dirty="0" smtClean="0">
                <a:latin typeface="+mj-lt"/>
              </a:rPr>
              <a:t>UNION</a:t>
            </a:r>
            <a:endParaRPr lang="en-US" sz="2400" dirty="0">
              <a:latin typeface="+mj-lt"/>
            </a:endParaRPr>
          </a:p>
        </p:txBody>
      </p:sp>
      <p:sp>
        <p:nvSpPr>
          <p:cNvPr id="13" name="TextBox 12"/>
          <p:cNvSpPr txBox="1"/>
          <p:nvPr/>
        </p:nvSpPr>
        <p:spPr>
          <a:xfrm>
            <a:off x="220530" y="1647636"/>
            <a:ext cx="5836554" cy="3170099"/>
          </a:xfrm>
          <a:prstGeom prst="rect">
            <a:avLst/>
          </a:prstGeom>
          <a:noFill/>
        </p:spPr>
        <p:txBody>
          <a:bodyPr wrap="square" rtlCol="0">
            <a:spAutoFit/>
          </a:bodyPr>
          <a:lstStyle/>
          <a:p>
            <a:r>
              <a:rPr lang="en-US" sz="2000" dirty="0" err="1"/>
              <a:t>TypeScript</a:t>
            </a:r>
            <a:r>
              <a:rPr lang="en-US" sz="2000" dirty="0"/>
              <a:t> 1.4 gives programs the ability to combine one or two types. Union types are a powerful way to express a value that can be one of the several types. Two or more data types are combined using the pipe symbol (|) to denote a Union Type</a:t>
            </a:r>
            <a:r>
              <a:rPr lang="en-US" sz="2000" dirty="0" smtClean="0"/>
              <a:t>.</a:t>
            </a:r>
          </a:p>
          <a:p>
            <a:r>
              <a:rPr lang="en-US" sz="2000" dirty="0" smtClean="0"/>
              <a:t>In </a:t>
            </a:r>
            <a:r>
              <a:rPr lang="en-US" sz="2000" dirty="0"/>
              <a:t>other words, a union type is written as a sequence of types separated by vertical bars</a:t>
            </a:r>
            <a:r>
              <a:rPr lang="en-US" sz="2000" dirty="0" smtClean="0"/>
              <a:t>.</a:t>
            </a:r>
          </a:p>
          <a:p>
            <a:r>
              <a:rPr lang="en-US" sz="2000" dirty="0" smtClean="0"/>
              <a:t>Also you can use unions in functions, to add some more polymorphism to your code.</a:t>
            </a:r>
            <a:endParaRPr lang="en-US" sz="2000" dirty="0"/>
          </a:p>
        </p:txBody>
      </p:sp>
      <p:pic>
        <p:nvPicPr>
          <p:cNvPr id="7" name="Рисунок 6"/>
          <p:cNvPicPr>
            <a:picLocks noChangeAspect="1"/>
          </p:cNvPicPr>
          <p:nvPr/>
        </p:nvPicPr>
        <p:blipFill>
          <a:blip r:embed="rId3"/>
          <a:stretch>
            <a:fillRect/>
          </a:stretch>
        </p:blipFill>
        <p:spPr>
          <a:xfrm>
            <a:off x="6231259" y="2924908"/>
            <a:ext cx="3401568" cy="1026016"/>
          </a:xfrm>
          <a:prstGeom prst="rect">
            <a:avLst/>
          </a:prstGeom>
        </p:spPr>
      </p:pic>
      <p:pic>
        <p:nvPicPr>
          <p:cNvPr id="8" name="Рисунок 7"/>
          <p:cNvPicPr>
            <a:picLocks noChangeAspect="1"/>
          </p:cNvPicPr>
          <p:nvPr/>
        </p:nvPicPr>
        <p:blipFill>
          <a:blip r:embed="rId4"/>
          <a:stretch>
            <a:fillRect/>
          </a:stretch>
        </p:blipFill>
        <p:spPr>
          <a:xfrm>
            <a:off x="6231259" y="1416803"/>
            <a:ext cx="3401568" cy="1082134"/>
          </a:xfrm>
          <a:prstGeom prst="rect">
            <a:avLst/>
          </a:prstGeom>
        </p:spPr>
      </p:pic>
      <p:pic>
        <p:nvPicPr>
          <p:cNvPr id="15" name="Рисунок 14"/>
          <p:cNvPicPr>
            <a:picLocks noChangeAspect="1"/>
          </p:cNvPicPr>
          <p:nvPr/>
        </p:nvPicPr>
        <p:blipFill>
          <a:blip r:embed="rId5"/>
          <a:stretch>
            <a:fillRect/>
          </a:stretch>
        </p:blipFill>
        <p:spPr>
          <a:xfrm>
            <a:off x="6231259" y="4199414"/>
            <a:ext cx="2743438" cy="2461473"/>
          </a:xfrm>
          <a:prstGeom prst="rect">
            <a:avLst/>
          </a:prstGeom>
        </p:spPr>
      </p:pic>
    </p:spTree>
    <p:extLst>
      <p:ext uri="{BB962C8B-B14F-4D97-AF65-F5344CB8AC3E}">
        <p14:creationId xmlns:p14="http://schemas.microsoft.com/office/powerpoint/2010/main" val="2843209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341e6018-ac0a-4dfb-8409-db9e0d25502e"/>
    <ds:schemaRef ds:uri="http://www.w3.org/XML/1998/namespace"/>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2364</TotalTime>
  <Words>1947</Words>
  <Application>Microsoft Office PowerPoint</Application>
  <PresentationFormat>Широкоэкранный</PresentationFormat>
  <Paragraphs>146</Paragraphs>
  <Slides>21</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21</vt:i4>
      </vt:variant>
    </vt:vector>
  </HeadingPairs>
  <TitlesOfParts>
    <vt:vector size="28" baseType="lpstr">
      <vt:lpstr>Proxima Nova Black</vt:lpstr>
      <vt:lpstr>Calibri</vt:lpstr>
      <vt:lpstr>Open Sans</vt:lpstr>
      <vt:lpstr>Arial</vt:lpstr>
      <vt:lpstr>Wingdings</vt:lpstr>
      <vt:lpstr>DARK THEME</vt:lpstr>
      <vt:lpstr>LIGHT-THEME</vt:lpstr>
      <vt:lpstr>TYPESCRIPT </vt:lpstr>
      <vt:lpstr>WHAT IS TYPESCRIPT?  </vt:lpstr>
      <vt:lpstr>WHY TO USE TS?</vt:lpstr>
      <vt:lpstr>ENVIROMENT SETUP  </vt:lpstr>
      <vt:lpstr>TYPESCRIPT TYPESCRIPT </vt:lpstr>
      <vt:lpstr>TYPESCRIPT TYPESCRIPT </vt:lpstr>
      <vt:lpstr>TYPESCRIPT TYPESCRIPT </vt:lpstr>
      <vt:lpstr>NEVER</vt:lpstr>
      <vt:lpstr>UNIONS</vt:lpstr>
      <vt:lpstr>VARIABLES DECLARATION IN TS </vt:lpstr>
      <vt:lpstr>TYPE ASSERTION IN TS </vt:lpstr>
      <vt:lpstr>FUNCTIONS IN TS</vt:lpstr>
      <vt:lpstr>FUNCTIONS IN TS</vt:lpstr>
      <vt:lpstr>FUNCTIONS IN TS</vt:lpstr>
      <vt:lpstr>TYPESCRIPT AND OOP </vt:lpstr>
      <vt:lpstr>MODIFIERS IN TS</vt:lpstr>
      <vt:lpstr>INTERFACES</vt:lpstr>
      <vt:lpstr>T Y P E S</vt:lpstr>
      <vt:lpstr>ABSTRACT CLASSES</vt:lpstr>
      <vt:lpstr>LINKS</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vadym telyachy</cp:lastModifiedBy>
  <cp:revision>91</cp:revision>
  <dcterms:created xsi:type="dcterms:W3CDTF">2018-12-11T16:43:22Z</dcterms:created>
  <dcterms:modified xsi:type="dcterms:W3CDTF">2020-03-16T08:55:42Z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